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27" r:id="rId4"/>
    <p:sldMasterId id="2147485141" r:id="rId5"/>
    <p:sldMasterId id="2147485151" r:id="rId6"/>
    <p:sldMasterId id="2147485148" r:id="rId7"/>
    <p:sldMasterId id="2147485153" r:id="rId8"/>
    <p:sldMasterId id="2147485156" r:id="rId9"/>
    <p:sldMasterId id="2147485159" r:id="rId10"/>
    <p:sldMasterId id="2147485162" r:id="rId11"/>
    <p:sldMasterId id="2147485167" r:id="rId12"/>
    <p:sldMasterId id="2147483660" r:id="rId13"/>
  </p:sldMasterIdLst>
  <p:notesMasterIdLst>
    <p:notesMasterId r:id="rId26"/>
  </p:notesMasterIdLst>
  <p:sldIdLst>
    <p:sldId id="3791" r:id="rId14"/>
    <p:sldId id="3866" r:id="rId15"/>
    <p:sldId id="3876" r:id="rId16"/>
    <p:sldId id="3878" r:id="rId17"/>
    <p:sldId id="278" r:id="rId18"/>
    <p:sldId id="3877" r:id="rId19"/>
    <p:sldId id="3879" r:id="rId20"/>
    <p:sldId id="3880" r:id="rId21"/>
    <p:sldId id="3881" r:id="rId22"/>
    <p:sldId id="3889" r:id="rId23"/>
    <p:sldId id="3890" r:id="rId24"/>
    <p:sldId id="3891" r:id="rId25"/>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EC604F7-83FB-41BD-99FD-F62518B50DFD}">
          <p14:sldIdLst>
            <p14:sldId id="3791"/>
            <p14:sldId id="3866"/>
            <p14:sldId id="3876"/>
            <p14:sldId id="3878"/>
            <p14:sldId id="278"/>
            <p14:sldId id="3877"/>
            <p14:sldId id="3879"/>
            <p14:sldId id="3880"/>
            <p14:sldId id="3881"/>
            <p14:sldId id="3889"/>
            <p14:sldId id="3890"/>
            <p14:sldId id="3891"/>
          </p14:sldIdLst>
        </p14:section>
      </p14:sectionLst>
    </p:ext>
    <p:ext uri="{EFAFB233-063F-42B5-8137-9DF3F51BA10A}">
      <p15:sldGuideLst xmlns:p15="http://schemas.microsoft.com/office/powerpoint/2012/main">
        <p15:guide id="1" orient="horz" pos="3687" userDrawn="1">
          <p15:clr>
            <a:srgbClr val="A4A3A4"/>
          </p15:clr>
        </p15:guide>
        <p15:guide id="2" orient="horz" pos="1106" userDrawn="1">
          <p15:clr>
            <a:srgbClr val="A4A3A4"/>
          </p15:clr>
        </p15:guide>
        <p15:guide id="3" orient="horz" pos="4057" userDrawn="1">
          <p15:clr>
            <a:srgbClr val="A4A3A4"/>
          </p15:clr>
        </p15:guide>
        <p15:guide id="4" pos="3840" userDrawn="1">
          <p15:clr>
            <a:srgbClr val="A4A3A4"/>
          </p15:clr>
        </p15:guide>
        <p15:guide id="5" pos="304" userDrawn="1">
          <p15:clr>
            <a:srgbClr val="A4A3A4"/>
          </p15:clr>
        </p15:guide>
        <p15:guide id="6" pos="384" userDrawn="1">
          <p15:clr>
            <a:srgbClr val="A4A3A4"/>
          </p15:clr>
        </p15:guide>
        <p15:guide id="7" pos="7375" userDrawn="1">
          <p15:clr>
            <a:srgbClr val="A4A3A4"/>
          </p15:clr>
        </p15:guide>
        <p15:guide id="8" pos="72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a Xu" initials="LX" lastIdx="1" clrIdx="0">
    <p:extLst>
      <p:ext uri="{19B8F6BF-5375-455C-9EA6-DF929625EA0E}">
        <p15:presenceInfo xmlns:p15="http://schemas.microsoft.com/office/powerpoint/2012/main" userId="S-1-5-21-4286958989-1320403947-2984280511-553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3C5B7"/>
    <a:srgbClr val="F8D0CC"/>
    <a:srgbClr val="BACC82"/>
    <a:srgbClr val="FFD44B"/>
    <a:srgbClr val="FF9933"/>
    <a:srgbClr val="C6EFCE"/>
    <a:srgbClr val="FFFF00"/>
    <a:srgbClr val="0080AE"/>
    <a:srgbClr val="1C4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6C15A-B7B3-1F72-732F-5FE5B5E77CCB}" v="82" dt="2020-04-22T08:09:38.256"/>
    <p1510:client id="{098A7E92-159C-108C-4CFD-AAC151DBDDB0}" v="18" dt="2020-04-23T01:10:33.449"/>
    <p1510:client id="{0B49397C-E45C-4E0A-B111-F6DB1EBC121C}" v="12" dt="2020-04-22T08:10:20.846"/>
    <p1510:client id="{13B89FA7-AB89-3641-255C-81FFFB236B36}" v="4" dt="2020-04-22T07:59:43.523"/>
    <p1510:client id="{17881D3A-2587-85B0-3E18-04E1EC2DDF53}" v="72" dt="2020-04-23T00:12:26.992"/>
    <p1510:client id="{1F029D8B-3D3D-E61C-DD84-ACC61668E255}" v="10" dt="2020-04-22T14:46:37.457"/>
    <p1510:client id="{2A256EB5-2939-4916-923E-5991C86B35B7}" v="62" dt="2020-04-22T13:33:53.422"/>
    <p1510:client id="{2D5B00CC-192B-4101-8046-121C7EA2D372}" v="436" dt="2020-04-22T15:32:16.818"/>
    <p1510:client id="{3C43C635-3274-4D34-8769-DEDB32512AB9}" v="7" dt="2020-04-22T03:18:14.294"/>
    <p1510:client id="{3CA85D54-46A9-2DC5-DF13-5F5243892AFA}" v="30" dt="2020-04-22T11:16:28.594"/>
    <p1510:client id="{50C24046-6B71-4F00-90DB-C0DB97DF7FEF}" v="29" dt="2020-04-23T03:36:08.103"/>
    <p1510:client id="{5755A3B1-810F-F159-1F09-25B44689BD8B}" v="86" dt="2020-04-22T12:53:59.487"/>
    <p1510:client id="{596C2BBD-2377-BB9A-B2FB-065820F90A17}" v="9" dt="2020-04-23T01:59:53.103"/>
    <p1510:client id="{5984D8D0-6B61-BA3E-85E7-5F13548D99CA}" v="23" dt="2020-04-22T09:51:30.462"/>
    <p1510:client id="{5F722841-B130-2AA5-617F-A2B087ABFD45}" v="1" dt="2020-04-22T09:09:50.811"/>
    <p1510:client id="{670E65BA-4F37-439E-94D0-F8A8E60A9981}" v="13" dt="2020-04-22T11:10:06.430"/>
    <p1510:client id="{672340D6-FFFC-F380-8A81-198275E1CF29}" v="11" dt="2020-04-22T09:50:49.839"/>
    <p1510:client id="{6FB706F8-E865-747C-CA78-AC7B090A27CB}" v="50" dt="2020-04-22T09:37:49.596"/>
    <p1510:client id="{71904F53-6192-80B4-B127-5678BDB6C1B9}" v="10" dt="2020-04-22T13:22:12.556"/>
    <p1510:client id="{799E0251-8F8E-1099-0768-1222BE1FEAEC}" v="262" dt="2020-04-22T09:13:05.907"/>
    <p1510:client id="{85023B6A-806D-F76F-E1CF-B8EF1DE3996B}" v="416" dt="2020-04-22T14:44:58.529"/>
    <p1510:client id="{8C4FAB7B-BA1E-6794-74C9-1D84FC9EEDAD}" v="5" dt="2020-04-22T13:33:09.380"/>
    <p1510:client id="{8FC88991-BE2E-F7DB-4886-4548627E52B0}" v="5" dt="2020-04-22T05:58:35.650"/>
    <p1510:client id="{917108E8-F7AA-D5E1-165B-16B48D87879F}" v="7" dt="2020-04-22T15:57:17.793"/>
    <p1510:client id="{985C8B1A-9D2B-D0C8-CACC-18053C5304C8}" v="1" dt="2020-04-22T09:08:50.027"/>
    <p1510:client id="{AE11CE39-8CE9-4996-8A64-6ED18AD5D6BC}" v="35" dt="2020-04-23T01:57:36.841"/>
    <p1510:client id="{B4CE3C3A-0D7A-40D1-B8E3-E0F0A6EF0B09}" v="341" dt="2020-04-22T16:52:48.954"/>
    <p1510:client id="{BA6C864B-8B83-D5C9-60D2-2CFC9EF6E173}" v="20" dt="2020-04-22T12:28:28.913"/>
    <p1510:client id="{BD86805C-20B0-BE4E-CFEB-AC41EA7AEB43}" v="76" dt="2020-04-22T14:36:38.496"/>
    <p1510:client id="{FE8DFE2C-0EB1-D870-F606-DA521EFD8DE7}" v="1" dt="2020-04-22T09:21:26.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09" autoAdjust="0"/>
  </p:normalViewPr>
  <p:slideViewPr>
    <p:cSldViewPr snapToGrid="0">
      <p:cViewPr varScale="1">
        <p:scale>
          <a:sx n="99" d="100"/>
          <a:sy n="99" d="100"/>
        </p:scale>
        <p:origin x="840" y="72"/>
      </p:cViewPr>
      <p:guideLst>
        <p:guide orient="horz" pos="3687"/>
        <p:guide orient="horz" pos="1106"/>
        <p:guide orient="horz" pos="4057"/>
        <p:guide pos="3840"/>
        <p:guide pos="304"/>
        <p:guide pos="384"/>
        <p:guide pos="7375"/>
        <p:guide pos="729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16609" cy="473859"/>
          </a:xfrm>
          <a:prstGeom prst="rect">
            <a:avLst/>
          </a:prstGeom>
        </p:spPr>
        <p:txBody>
          <a:bodyPr vert="horz" lIns="95246" tIns="47623" rIns="95246" bIns="47623" rtlCol="0"/>
          <a:lstStyle>
            <a:lvl1pPr algn="l" fontAlgn="auto">
              <a:spcBef>
                <a:spcPts val="0"/>
              </a:spcBef>
              <a:spcAft>
                <a:spcPts val="0"/>
              </a:spcAft>
              <a:defRPr sz="1200">
                <a:latin typeface="Arial Narrow" pitchFamily="34" charset="0"/>
              </a:defRPr>
            </a:lvl1pPr>
          </a:lstStyle>
          <a:p>
            <a:pPr>
              <a:defRPr/>
            </a:pPr>
            <a:endParaRPr lang="en-US"/>
          </a:p>
        </p:txBody>
      </p:sp>
      <p:sp>
        <p:nvSpPr>
          <p:cNvPr id="3" name="Date Placeholder 2"/>
          <p:cNvSpPr>
            <a:spLocks noGrp="1"/>
          </p:cNvSpPr>
          <p:nvPr>
            <p:ph type="dt" idx="1"/>
          </p:nvPr>
        </p:nvSpPr>
        <p:spPr>
          <a:xfrm>
            <a:off x="4073902" y="1"/>
            <a:ext cx="3116609" cy="473859"/>
          </a:xfrm>
          <a:prstGeom prst="rect">
            <a:avLst/>
          </a:prstGeom>
        </p:spPr>
        <p:txBody>
          <a:bodyPr vert="horz" lIns="95246" tIns="47623" rIns="95246" bIns="47623" rtlCol="0"/>
          <a:lstStyle>
            <a:lvl1pPr algn="r" fontAlgn="auto">
              <a:spcBef>
                <a:spcPts val="0"/>
              </a:spcBef>
              <a:spcAft>
                <a:spcPts val="0"/>
              </a:spcAft>
              <a:defRPr sz="1200">
                <a:latin typeface="Arial Narrow" pitchFamily="34" charset="0"/>
              </a:defRPr>
            </a:lvl1pPr>
          </a:lstStyle>
          <a:p>
            <a:pPr>
              <a:defRPr/>
            </a:pPr>
            <a:fld id="{A5A2E739-73BE-47DC-BBDB-6978BDB3BAF6}" type="datetimeFigureOut">
              <a:rPr lang="en-US"/>
              <a:pPr>
                <a:defRPr/>
              </a:pPr>
              <a:t>4/26/2020</a:t>
            </a:fld>
            <a:endParaRPr lang="en-US"/>
          </a:p>
        </p:txBody>
      </p:sp>
      <p:sp>
        <p:nvSpPr>
          <p:cNvPr id="4" name="Slide Image Placeholder 3"/>
          <p:cNvSpPr>
            <a:spLocks noGrp="1" noRot="1" noChangeAspect="1"/>
          </p:cNvSpPr>
          <p:nvPr>
            <p:ph type="sldImg" idx="2"/>
          </p:nvPr>
        </p:nvSpPr>
        <p:spPr>
          <a:xfrm>
            <a:off x="436563" y="711200"/>
            <a:ext cx="6318250" cy="3554413"/>
          </a:xfrm>
          <a:prstGeom prst="rect">
            <a:avLst/>
          </a:prstGeom>
          <a:noFill/>
          <a:ln w="12700">
            <a:solidFill>
              <a:prstClr val="black"/>
            </a:solidFill>
          </a:ln>
        </p:spPr>
        <p:txBody>
          <a:bodyPr vert="horz" lIns="95246" tIns="47623" rIns="95246" bIns="47623" rtlCol="0" anchor="ctr"/>
          <a:lstStyle/>
          <a:p>
            <a:pPr lvl="0"/>
            <a:endParaRPr lang="en-US" noProof="0"/>
          </a:p>
        </p:txBody>
      </p:sp>
      <p:sp>
        <p:nvSpPr>
          <p:cNvPr id="5" name="Notes Placeholder 4"/>
          <p:cNvSpPr>
            <a:spLocks noGrp="1"/>
          </p:cNvSpPr>
          <p:nvPr>
            <p:ph type="body" sz="quarter" idx="3"/>
          </p:nvPr>
        </p:nvSpPr>
        <p:spPr>
          <a:xfrm>
            <a:off x="719217" y="4501662"/>
            <a:ext cx="5753740" cy="4264731"/>
          </a:xfrm>
          <a:prstGeom prst="rect">
            <a:avLst/>
          </a:prstGeom>
        </p:spPr>
        <p:txBody>
          <a:bodyPr vert="horz" lIns="95246" tIns="47623" rIns="95246" bIns="476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001677"/>
            <a:ext cx="3116609" cy="473859"/>
          </a:xfrm>
          <a:prstGeom prst="rect">
            <a:avLst/>
          </a:prstGeom>
        </p:spPr>
        <p:txBody>
          <a:bodyPr vert="horz" lIns="95246" tIns="47623" rIns="95246" bIns="47623" rtlCol="0" anchor="b"/>
          <a:lstStyle>
            <a:lvl1pPr algn="l" fontAlgn="auto">
              <a:spcBef>
                <a:spcPts val="0"/>
              </a:spcBef>
              <a:spcAft>
                <a:spcPts val="0"/>
              </a:spcAft>
              <a:defRPr sz="1200">
                <a:latin typeface="Arial Narrow" pitchFamily="34" charset="0"/>
              </a:defRPr>
            </a:lvl1pPr>
          </a:lstStyle>
          <a:p>
            <a:pPr>
              <a:defRPr/>
            </a:pPr>
            <a:endParaRPr lang="en-US"/>
          </a:p>
        </p:txBody>
      </p:sp>
      <p:sp>
        <p:nvSpPr>
          <p:cNvPr id="7" name="Slide Number Placeholder 6"/>
          <p:cNvSpPr>
            <a:spLocks noGrp="1"/>
          </p:cNvSpPr>
          <p:nvPr>
            <p:ph type="sldNum" sz="quarter" idx="5"/>
          </p:nvPr>
        </p:nvSpPr>
        <p:spPr>
          <a:xfrm>
            <a:off x="4073902" y="9001677"/>
            <a:ext cx="3116609" cy="473859"/>
          </a:xfrm>
          <a:prstGeom prst="rect">
            <a:avLst/>
          </a:prstGeom>
        </p:spPr>
        <p:txBody>
          <a:bodyPr vert="horz" lIns="95246" tIns="47623" rIns="95246" bIns="47623" rtlCol="0" anchor="b"/>
          <a:lstStyle>
            <a:lvl1pPr algn="r" fontAlgn="auto">
              <a:spcBef>
                <a:spcPts val="0"/>
              </a:spcBef>
              <a:spcAft>
                <a:spcPts val="0"/>
              </a:spcAft>
              <a:defRPr sz="1200">
                <a:latin typeface="Arial Narrow" pitchFamily="34" charset="0"/>
              </a:defRPr>
            </a:lvl1pPr>
          </a:lstStyle>
          <a:p>
            <a:pPr>
              <a:defRPr/>
            </a:pPr>
            <a:fld id="{1E3D4157-2554-413C-A520-29918C139DFD}" type="slidenum">
              <a:rPr lang="en-US"/>
              <a:pPr>
                <a:defRPr/>
              </a:pPr>
              <a:t>‹#›</a:t>
            </a:fld>
            <a:endParaRPr lang="en-US"/>
          </a:p>
        </p:txBody>
      </p:sp>
    </p:spTree>
    <p:extLst>
      <p:ext uri="{BB962C8B-B14F-4D97-AF65-F5344CB8AC3E}">
        <p14:creationId xmlns:p14="http://schemas.microsoft.com/office/powerpoint/2010/main" val="12797764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 </a:t>
            </a:r>
          </a:p>
          <a:p>
            <a:r>
              <a:rPr lang="en-US"/>
              <a:t> </a:t>
            </a:r>
          </a:p>
        </p:txBody>
      </p:sp>
      <p:sp>
        <p:nvSpPr>
          <p:cNvPr id="4" name="Slide Number Placeholder 3"/>
          <p:cNvSpPr>
            <a:spLocks noGrp="1"/>
          </p:cNvSpPr>
          <p:nvPr>
            <p:ph type="sldNum" sz="quarter" idx="10"/>
          </p:nvPr>
        </p:nvSpPr>
        <p:spPr/>
        <p:txBody>
          <a:bodyPr/>
          <a:lstStyle/>
          <a:p>
            <a:pPr defTabSz="952462">
              <a:defRPr/>
            </a:pPr>
            <a:fld id="{1E3D4157-2554-413C-A520-29918C139DFD}" type="slidenum">
              <a:rPr lang="en-US">
                <a:solidFill>
                  <a:prstClr val="black"/>
                </a:solidFill>
                <a:latin typeface="Calibri" panose="020F0502020204030204" pitchFamily="34" charset="0"/>
              </a:rPr>
              <a:pPr defTabSz="952462">
                <a:defRPr/>
              </a:pPr>
              <a:t>2</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428721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smtClean="0"/>
              <a:t>That meets</a:t>
            </a:r>
            <a:r>
              <a:rPr lang="en-US" altLang="zh-CN" baseline="0" dirty="0" smtClean="0"/>
              <a:t> the needs of users, and which is easy to use even for non-technical users</a:t>
            </a:r>
          </a:p>
          <a:p>
            <a:pPr marL="171450" indent="-171450">
              <a:buFontTx/>
              <a:buChar char="-"/>
            </a:pPr>
            <a:endParaRPr lang="en-US" altLang="zh-CN" baseline="0" dirty="0" smtClean="0"/>
          </a:p>
          <a:p>
            <a:pPr marL="0" indent="0">
              <a:buFontTx/>
              <a:buNone/>
            </a:pPr>
            <a:r>
              <a:rPr lang="en-US" altLang="zh-CN" baseline="0" dirty="0" smtClean="0"/>
              <a:t>One way is using windows forms ,...</a:t>
            </a:r>
          </a:p>
          <a:p>
            <a:pPr marL="0" indent="0">
              <a:buFontTx/>
              <a:buNone/>
            </a:pPr>
            <a:endParaRPr lang="en-US" altLang="zh-CN" baseline="0" dirty="0" smtClean="0"/>
          </a:p>
          <a:p>
            <a:pPr marL="0" indent="0">
              <a:buFontTx/>
              <a:buNone/>
            </a:pPr>
            <a:r>
              <a:rPr lang="en-US" altLang="zh-CN" baseline="0" dirty="0" smtClean="0"/>
              <a:t>Compare to console application, GUI application means more codes to implement and maintain, and also more possibilities to have bugs or errors during the development, quality management is the way to assure the usability of application in such complex situations.(?)</a:t>
            </a:r>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9</a:t>
            </a:fld>
            <a:endParaRPr lang="en-US"/>
          </a:p>
        </p:txBody>
      </p:sp>
    </p:spTree>
    <p:extLst>
      <p:ext uri="{BB962C8B-B14F-4D97-AF65-F5344CB8AC3E}">
        <p14:creationId xmlns:p14="http://schemas.microsoft.com/office/powerpoint/2010/main" val="273878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11</a:t>
            </a:fld>
            <a:endParaRPr lang="en-US"/>
          </a:p>
        </p:txBody>
      </p:sp>
    </p:spTree>
    <p:extLst>
      <p:ext uri="{BB962C8B-B14F-4D97-AF65-F5344CB8AC3E}">
        <p14:creationId xmlns:p14="http://schemas.microsoft.com/office/powerpoint/2010/main" val="253290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12</a:t>
            </a:fld>
            <a:endParaRPr lang="en-US"/>
          </a:p>
        </p:txBody>
      </p:sp>
    </p:spTree>
    <p:extLst>
      <p:ext uri="{BB962C8B-B14F-4D97-AF65-F5344CB8AC3E}">
        <p14:creationId xmlns:p14="http://schemas.microsoft.com/office/powerpoint/2010/main" val="195002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rot="10800000">
            <a:off x="-2" y="-3"/>
            <a:ext cx="12192001"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ctrTitle" hasCustomPrompt="1"/>
          </p:nvPr>
        </p:nvSpPr>
        <p:spPr>
          <a:xfrm>
            <a:off x="452944" y="2727878"/>
            <a:ext cx="5025333" cy="2387600"/>
          </a:xfrm>
        </p:spPr>
        <p:txBody>
          <a:bodyPr anchor="b"/>
          <a:lstStyle>
            <a:lvl1pPr algn="l">
              <a:defRPr sz="6000" b="1" baseline="0">
                <a:solidFill>
                  <a:schemeClr val="bg1"/>
                </a:solidFill>
                <a:latin typeface="Arial Narrow" charset="0"/>
                <a:ea typeface="Arial Narrow" charset="0"/>
                <a:cs typeface="Arial Narrow" charset="0"/>
              </a:defRPr>
            </a:lvl1pPr>
          </a:lstStyle>
          <a:p>
            <a:r>
              <a:rPr lang="en-US"/>
              <a:t>TECHNOLOGY ORGANIZATION</a:t>
            </a:r>
          </a:p>
        </p:txBody>
      </p:sp>
      <p:sp>
        <p:nvSpPr>
          <p:cNvPr id="3" name="Subtitle 2"/>
          <p:cNvSpPr>
            <a:spLocks noGrp="1"/>
          </p:cNvSpPr>
          <p:nvPr>
            <p:ph type="subTitle" idx="1" hasCustomPrompt="1"/>
          </p:nvPr>
        </p:nvSpPr>
        <p:spPr>
          <a:xfrm>
            <a:off x="452944" y="5141116"/>
            <a:ext cx="5358619" cy="309490"/>
          </a:xfrm>
          <a:noFill/>
        </p:spPr>
        <p:txBody>
          <a:bodyPr>
            <a:normAutofit/>
          </a:bodyPr>
          <a:lstStyle>
            <a:lvl1pPr marL="0" indent="0" algn="l">
              <a:buNone/>
              <a:defRPr sz="1800">
                <a:solidFill>
                  <a:schemeClr val="accent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 and date </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79731" y="6012787"/>
            <a:ext cx="1986058" cy="444640"/>
          </a:xfrm>
          <a:prstGeom prst="rect">
            <a:avLst/>
          </a:prstGeom>
        </p:spPr>
      </p:pic>
      <p:sp>
        <p:nvSpPr>
          <p:cNvPr id="8" name="Rectangle 7"/>
          <p:cNvSpPr/>
          <p:nvPr userDrawn="1"/>
        </p:nvSpPr>
        <p:spPr>
          <a:xfrm>
            <a:off x="0" y="0"/>
            <a:ext cx="136733" cy="4939469"/>
          </a:xfrm>
          <a:prstGeom prst="rect">
            <a:avLst/>
          </a:prstGeom>
          <a:solidFill>
            <a:srgbClr val="019FC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ightsWATCH-Watermark-Text-1234567890">
            <a:extLst>
              <a:ext uri="{FF2B5EF4-FFF2-40B4-BE49-F238E27FC236}">
                <a16:creationId xmlns:a16="http://schemas.microsoft.com/office/drawing/2014/main" id="{65BB43FF-97CB-4F33-8A73-97DF164D21B8}"/>
              </a:ext>
            </a:extLst>
          </p:cNvPr>
          <p:cNvSpPr txBox="1"/>
          <p:nvPr userDrawn="1"/>
        </p:nvSpPr>
        <p:spPr>
          <a:xfrm>
            <a:off x="45294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spTree>
    <p:extLst>
      <p:ext uri="{BB962C8B-B14F-4D97-AF65-F5344CB8AC3E}">
        <p14:creationId xmlns:p14="http://schemas.microsoft.com/office/powerpoint/2010/main" val="222929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316411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46AE-77D5-4102-B17E-C3DCCCB4D57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3C22D6-B88F-4569-B110-EFB998F710A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37306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38200" y="2766221"/>
            <a:ext cx="10515600" cy="1325563"/>
          </a:xfrm>
          <a:prstGeom prst="rect">
            <a:avLst/>
          </a:prstGeom>
        </p:spPr>
        <p:txBody>
          <a:bodyPr/>
          <a:lstStyle>
            <a:lvl1pPr>
              <a:defRPr sz="6225">
                <a:solidFill>
                  <a:schemeClr val="bg1"/>
                </a:solidFill>
                <a:latin typeface="Calibri" panose="020F0502020204030204" pitchFamily="34" charset="0"/>
              </a:defRPr>
            </a:lvl1pPr>
          </a:lstStyle>
          <a:p>
            <a:r>
              <a:rPr lang="en-US"/>
              <a:t>Section Separator</a:t>
            </a:r>
          </a:p>
        </p:txBody>
      </p:sp>
    </p:spTree>
    <p:extLst>
      <p:ext uri="{BB962C8B-B14F-4D97-AF65-F5344CB8AC3E}">
        <p14:creationId xmlns:p14="http://schemas.microsoft.com/office/powerpoint/2010/main" val="871541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38200" y="2766221"/>
            <a:ext cx="10515600" cy="1325563"/>
          </a:xfrm>
          <a:prstGeom prst="rect">
            <a:avLst/>
          </a:prstGeom>
        </p:spPr>
        <p:txBody>
          <a:bodyPr/>
          <a:lstStyle>
            <a:lvl1pPr>
              <a:defRPr sz="6225">
                <a:solidFill>
                  <a:schemeClr val="bg1"/>
                </a:solidFill>
                <a:latin typeface="Calibri" panose="020F0502020204030204" pitchFamily="34" charset="0"/>
              </a:defRPr>
            </a:lvl1pPr>
          </a:lstStyle>
          <a:p>
            <a:r>
              <a:rPr lang="en-US"/>
              <a:t>Section Separator</a:t>
            </a:r>
          </a:p>
        </p:txBody>
      </p:sp>
    </p:spTree>
    <p:extLst>
      <p:ext uri="{BB962C8B-B14F-4D97-AF65-F5344CB8AC3E}">
        <p14:creationId xmlns:p14="http://schemas.microsoft.com/office/powerpoint/2010/main" val="68662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ADDE-F339-4D51-83C4-BC9274B269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89C650-B65D-4CEF-BEA5-5CE86F19E2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1566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47E0-82C0-4AD9-A69F-0548B3C328D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71FA23-91DB-4FF8-B34A-7BAC846DDEC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5257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08BE-0386-457D-B4DE-C2DE7A1DE6B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0B9AFE-3028-471A-BC6A-BCD99A2FDD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1314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5"/>
            <a:ext cx="11306175" cy="46672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3" y="1341438"/>
            <a:ext cx="5535612"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p:cNvSpPr>
            <a:spLocks noGrp="1"/>
          </p:cNvSpPr>
          <p:nvPr>
            <p:ph type="body" sz="quarter" idx="10"/>
          </p:nvPr>
        </p:nvSpPr>
        <p:spPr>
          <a:xfrm>
            <a:off x="6261100" y="1333500"/>
            <a:ext cx="5487988" cy="4508500"/>
          </a:xfrm>
        </p:spPr>
        <p:txBody>
          <a:bodyPr/>
          <a:lstStyle>
            <a:lvl1pPr>
              <a:defRPr lang="en-US" sz="2400" kern="1200" smtClean="0">
                <a:solidFill>
                  <a:schemeClr val="bg2">
                    <a:lumMod val="50000"/>
                  </a:schemeClr>
                </a:solidFill>
                <a:latin typeface="Arial Narrow" charset="0"/>
                <a:ea typeface="Arial Narrow" charset="0"/>
                <a:cs typeface="Arial Narrow" charset="0"/>
              </a:defRPr>
            </a:lvl1pPr>
            <a:lvl2pPr>
              <a:defRPr lang="en-US" sz="2000" kern="1200" dirty="0" smtClean="0">
                <a:solidFill>
                  <a:schemeClr val="bg2">
                    <a:lumMod val="50000"/>
                  </a:schemeClr>
                </a:solidFill>
                <a:latin typeface="Arial Narrow" charset="0"/>
                <a:ea typeface="Arial Narrow" charset="0"/>
                <a:cs typeface="Arial Narrow" charset="0"/>
              </a:defRPr>
            </a:lvl2pPr>
            <a:lvl3pPr marL="404813" indent="-176213">
              <a:defRPr/>
            </a:lvl3pPr>
            <a:lvl4pPr marL="404813" indent="-176213">
              <a:defRPr/>
            </a:lvl4pPr>
            <a:lvl5pPr marL="404813" indent="-176213">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
        <p:nvSpPr>
          <p:cNvPr id="8"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3542403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chnology Organiz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rot="10800000">
            <a:off x="-2" y="-3"/>
            <a:ext cx="12192001"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452944" y="2727878"/>
            <a:ext cx="5025333" cy="2387600"/>
          </a:xfrm>
        </p:spPr>
        <p:txBody>
          <a:bodyPr anchor="b"/>
          <a:lstStyle>
            <a:lvl1pPr algn="l">
              <a:defRPr sz="6000" b="1" baseline="0">
                <a:solidFill>
                  <a:schemeClr val="bg1"/>
                </a:solidFill>
                <a:latin typeface="Arial Narrow" charset="0"/>
                <a:ea typeface="Arial Narrow" charset="0"/>
                <a:cs typeface="Arial Narrow" charset="0"/>
              </a:defRPr>
            </a:lvl1pPr>
          </a:lstStyle>
          <a:p>
            <a:r>
              <a:rPr lang="en-US"/>
              <a:t>TECHNOLOGY ORGANIZATION</a:t>
            </a:r>
          </a:p>
        </p:txBody>
      </p:sp>
      <p:sp>
        <p:nvSpPr>
          <p:cNvPr id="3" name="Subtitle 2"/>
          <p:cNvSpPr>
            <a:spLocks noGrp="1"/>
          </p:cNvSpPr>
          <p:nvPr>
            <p:ph type="subTitle" idx="1" hasCustomPrompt="1"/>
          </p:nvPr>
        </p:nvSpPr>
        <p:spPr>
          <a:xfrm>
            <a:off x="452944" y="5141116"/>
            <a:ext cx="5358619" cy="309490"/>
          </a:xfrm>
          <a:noFill/>
        </p:spPr>
        <p:txBody>
          <a:bodyPr>
            <a:normAutofit/>
          </a:bodyPr>
          <a:lstStyle>
            <a:lvl1pPr marL="0" indent="0" algn="l">
              <a:buNone/>
              <a:defRPr sz="1800">
                <a:solidFill>
                  <a:schemeClr val="accent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 and date </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79731" y="6012787"/>
            <a:ext cx="1986058" cy="444640"/>
          </a:xfrm>
          <a:prstGeom prst="rect">
            <a:avLst/>
          </a:prstGeom>
        </p:spPr>
      </p:pic>
      <p:sp>
        <p:nvSpPr>
          <p:cNvPr id="8" name="Rectangle 7"/>
          <p:cNvSpPr/>
          <p:nvPr userDrawn="1"/>
        </p:nvSpPr>
        <p:spPr>
          <a:xfrm>
            <a:off x="0" y="0"/>
            <a:ext cx="136733" cy="4939469"/>
          </a:xfrm>
          <a:prstGeom prst="rect">
            <a:avLst/>
          </a:prstGeom>
          <a:solidFill>
            <a:srgbClr val="019FC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sWATCH-Watermark-Text-1234567890">
            <a:extLst>
              <a:ext uri="{FF2B5EF4-FFF2-40B4-BE49-F238E27FC236}">
                <a16:creationId xmlns:a16="http://schemas.microsoft.com/office/drawing/2014/main" id="{65BB43FF-97CB-4F33-8A73-97DF164D21B8}"/>
              </a:ext>
            </a:extLst>
          </p:cNvPr>
          <p:cNvSpPr txBox="1"/>
          <p:nvPr userDrawn="1"/>
        </p:nvSpPr>
        <p:spPr>
          <a:xfrm>
            <a:off x="45294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4.0 Platforms</a:t>
            </a:r>
          </a:p>
        </p:txBody>
      </p:sp>
    </p:spTree>
    <p:extLst>
      <p:ext uri="{BB962C8B-B14F-4D97-AF65-F5344CB8AC3E}">
        <p14:creationId xmlns:p14="http://schemas.microsoft.com/office/powerpoint/2010/main" val="3437633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gital Technolog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p:cNvSpPr/>
          <p:nvPr userDrawn="1"/>
        </p:nvSpPr>
        <p:spPr>
          <a:xfrm rot="10800000">
            <a:off x="0" y="17654"/>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7"/>
          <p:cNvSpPr>
            <a:spLocks noGrp="1"/>
          </p:cNvSpPr>
          <p:nvPr>
            <p:ph type="body" sz="quarter" idx="10"/>
          </p:nvPr>
        </p:nvSpPr>
        <p:spPr>
          <a:xfrm>
            <a:off x="448985"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19" name="Title 1"/>
          <p:cNvSpPr>
            <a:spLocks noGrp="1"/>
          </p:cNvSpPr>
          <p:nvPr>
            <p:ph type="ctrTitle" hasCustomPrompt="1"/>
          </p:nvPr>
        </p:nvSpPr>
        <p:spPr>
          <a:xfrm>
            <a:off x="448985" y="2690438"/>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DIGITAL TECHNLOGY</a:t>
            </a:r>
          </a:p>
        </p:txBody>
      </p:sp>
      <p:sp>
        <p:nvSpPr>
          <p:cNvPr id="21" name="Rectangle 20"/>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sp>
        <p:nvSpPr>
          <p:cNvPr id="12"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4" name="Straight Connector 13"/>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6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gitalTechnolog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p:cNvSpPr/>
          <p:nvPr userDrawn="1"/>
        </p:nvSpPr>
        <p:spPr>
          <a:xfrm rot="10800000">
            <a:off x="0" y="17654"/>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 Placeholder 7"/>
          <p:cNvSpPr>
            <a:spLocks noGrp="1"/>
          </p:cNvSpPr>
          <p:nvPr>
            <p:ph type="body" sz="quarter" idx="10"/>
          </p:nvPr>
        </p:nvSpPr>
        <p:spPr>
          <a:xfrm>
            <a:off x="448985"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19" name="Title 1"/>
          <p:cNvSpPr>
            <a:spLocks noGrp="1"/>
          </p:cNvSpPr>
          <p:nvPr>
            <p:ph type="ctrTitle" hasCustomPrompt="1"/>
          </p:nvPr>
        </p:nvSpPr>
        <p:spPr>
          <a:xfrm>
            <a:off x="448985" y="2690438"/>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DIGITAL TECHNLOGY</a:t>
            </a:r>
          </a:p>
        </p:txBody>
      </p:sp>
      <p:sp>
        <p:nvSpPr>
          <p:cNvPr id="21" name="Rectangle 20"/>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2"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4" name="Straight Connector 13"/>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979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gine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7"/>
          <p:cNvSpPr>
            <a:spLocks noGrp="1"/>
          </p:cNvSpPr>
          <p:nvPr>
            <p:ph type="body" sz="quarter" idx="10"/>
          </p:nvPr>
        </p:nvSpPr>
        <p:spPr>
          <a:xfrm>
            <a:off x="451876"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6" name="Title 1"/>
          <p:cNvSpPr>
            <a:spLocks noGrp="1"/>
          </p:cNvSpPr>
          <p:nvPr>
            <p:ph type="ctrTitle" hasCustomPrompt="1"/>
          </p:nvPr>
        </p:nvSpPr>
        <p:spPr>
          <a:xfrm>
            <a:off x="451876"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ENGINEERING</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1533686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nufactu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Rectangle 30"/>
          <p:cNvSpPr/>
          <p:nvPr userDrawn="1"/>
        </p:nvSpPr>
        <p:spPr>
          <a:xfrm rot="10800000">
            <a:off x="-4" y="-6"/>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Placeholder 7"/>
          <p:cNvSpPr>
            <a:spLocks noGrp="1"/>
          </p:cNvSpPr>
          <p:nvPr>
            <p:ph type="body" sz="quarter" idx="10"/>
          </p:nvPr>
        </p:nvSpPr>
        <p:spPr>
          <a:xfrm>
            <a:off x="448975"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7" name="Title 1"/>
          <p:cNvSpPr>
            <a:spLocks noGrp="1"/>
          </p:cNvSpPr>
          <p:nvPr>
            <p:ph type="ctrTitle" hasCustomPrompt="1"/>
          </p:nvPr>
        </p:nvSpPr>
        <p:spPr>
          <a:xfrm>
            <a:off x="448975"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MANUFACTURING</a:t>
            </a:r>
          </a:p>
        </p:txBody>
      </p:sp>
      <p:sp>
        <p:nvSpPr>
          <p:cNvPr id="34" name="Rectangle 33"/>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2" name="Straight Connector 11"/>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13"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spTree>
    <p:extLst>
      <p:ext uri="{BB962C8B-B14F-4D97-AF65-F5344CB8AC3E}">
        <p14:creationId xmlns:p14="http://schemas.microsoft.com/office/powerpoint/2010/main" val="2162132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L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rot="10800000">
            <a:off x="-4" y="-6"/>
            <a:ext cx="7545939" cy="6858001"/>
          </a:xfrm>
          <a:prstGeom prst="rect">
            <a:avLst/>
          </a:prstGeom>
          <a:gradFill>
            <a:gsLst>
              <a:gs pos="0">
                <a:schemeClr val="accent5">
                  <a:lumMod val="50000"/>
                </a:schemeClr>
              </a:gs>
              <a:gs pos="7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itle 1"/>
          <p:cNvSpPr>
            <a:spLocks noGrp="1"/>
          </p:cNvSpPr>
          <p:nvPr>
            <p:ph type="ctrTitle" hasCustomPrompt="1"/>
          </p:nvPr>
        </p:nvSpPr>
        <p:spPr>
          <a:xfrm>
            <a:off x="448979" y="2698984"/>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TECHNOLOGY LIFECYCLE MANAGEMENT</a:t>
            </a:r>
          </a:p>
        </p:txBody>
      </p:sp>
      <p:sp>
        <p:nvSpPr>
          <p:cNvPr id="22" name="Text Placeholder 7"/>
          <p:cNvSpPr>
            <a:spLocks noGrp="1"/>
          </p:cNvSpPr>
          <p:nvPr>
            <p:ph type="body" sz="quarter" idx="10"/>
          </p:nvPr>
        </p:nvSpPr>
        <p:spPr>
          <a:xfrm>
            <a:off x="448979"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3" name="Straight Connector 12"/>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11"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spTree>
    <p:extLst>
      <p:ext uri="{BB962C8B-B14F-4D97-AF65-F5344CB8AC3E}">
        <p14:creationId xmlns:p14="http://schemas.microsoft.com/office/powerpoint/2010/main" val="1748447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chnology Common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3160327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echnology Commo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140272669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echnology common Title &am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4" y="441325"/>
            <a:ext cx="11306174" cy="473075"/>
          </a:xfrm>
        </p:spPr>
        <p:txBody>
          <a:bodyPr>
            <a:noAutofit/>
          </a:bodyPr>
          <a:lstStyle>
            <a:lvl1pPr>
              <a:defRPr sz="3200" b="0">
                <a:solidFill>
                  <a:schemeClr val="bg1"/>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1"/>
                </a:solidFill>
              </a:defRPr>
            </a:lvl1pPr>
            <a:lvl2pPr>
              <a:lnSpc>
                <a:spcPts val="2360"/>
              </a:lnSpc>
              <a:defRPr sz="2000">
                <a:solidFill>
                  <a:schemeClr val="bg1"/>
                </a:solidFill>
              </a:defRPr>
            </a:lvl2pPr>
            <a:lvl3pPr>
              <a:lnSpc>
                <a:spcPts val="2360"/>
              </a:lnSpc>
              <a:defRPr sz="2000">
                <a:solidFill>
                  <a:schemeClr val="bg1"/>
                </a:solidFill>
              </a:defRPr>
            </a:lvl3pPr>
            <a:lvl4pPr>
              <a:lnSpc>
                <a:spcPts val="2360"/>
              </a:lnSpc>
              <a:defRPr sz="2000">
                <a:solidFill>
                  <a:schemeClr val="bg1"/>
                </a:solidFill>
              </a:defRPr>
            </a:lvl4pPr>
            <a:lvl5pPr>
              <a:lnSpc>
                <a:spcPts val="2360"/>
              </a:lnSpc>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333686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gine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7"/>
          <p:cNvSpPr>
            <a:spLocks noGrp="1"/>
          </p:cNvSpPr>
          <p:nvPr>
            <p:ph type="body" sz="quarter" idx="10"/>
          </p:nvPr>
        </p:nvSpPr>
        <p:spPr>
          <a:xfrm>
            <a:off x="451876"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6" name="Title 1"/>
          <p:cNvSpPr>
            <a:spLocks noGrp="1"/>
          </p:cNvSpPr>
          <p:nvPr>
            <p:ph type="ctrTitle" hasCustomPrompt="1"/>
          </p:nvPr>
        </p:nvSpPr>
        <p:spPr>
          <a:xfrm>
            <a:off x="451876"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ENGINEERING</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8"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187101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nufactu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Rectangle 30"/>
          <p:cNvSpPr/>
          <p:nvPr userDrawn="1"/>
        </p:nvSpPr>
        <p:spPr>
          <a:xfrm rot="10800000">
            <a:off x="-4" y="-6"/>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Text Placeholder 7"/>
          <p:cNvSpPr>
            <a:spLocks noGrp="1"/>
          </p:cNvSpPr>
          <p:nvPr>
            <p:ph type="body" sz="quarter" idx="10"/>
          </p:nvPr>
        </p:nvSpPr>
        <p:spPr>
          <a:xfrm>
            <a:off x="448975"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7" name="Title 1"/>
          <p:cNvSpPr>
            <a:spLocks noGrp="1"/>
          </p:cNvSpPr>
          <p:nvPr>
            <p:ph type="ctrTitle" hasCustomPrompt="1"/>
          </p:nvPr>
        </p:nvSpPr>
        <p:spPr>
          <a:xfrm>
            <a:off x="448975"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MANUFACTURING</a:t>
            </a:r>
          </a:p>
        </p:txBody>
      </p:sp>
      <p:sp>
        <p:nvSpPr>
          <p:cNvPr id="34" name="Rectangle 33"/>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0"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2" name="Straight Connector 11"/>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530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rot="10800000">
            <a:off x="-4" y="-6"/>
            <a:ext cx="7545939" cy="6858001"/>
          </a:xfrm>
          <a:prstGeom prst="rect">
            <a:avLst/>
          </a:prstGeom>
          <a:gradFill>
            <a:gsLst>
              <a:gs pos="0">
                <a:schemeClr val="accent5">
                  <a:lumMod val="50000"/>
                </a:schemeClr>
              </a:gs>
              <a:gs pos="7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itle 1"/>
          <p:cNvSpPr>
            <a:spLocks noGrp="1"/>
          </p:cNvSpPr>
          <p:nvPr>
            <p:ph type="ctrTitle" hasCustomPrompt="1"/>
          </p:nvPr>
        </p:nvSpPr>
        <p:spPr>
          <a:xfrm>
            <a:off x="448979" y="2698984"/>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TECHNOLOGY LIFECYCLE MANAGEMENT</a:t>
            </a:r>
          </a:p>
        </p:txBody>
      </p:sp>
      <p:sp>
        <p:nvSpPr>
          <p:cNvPr id="22" name="Text Placeholder 7"/>
          <p:cNvSpPr>
            <a:spLocks noGrp="1"/>
          </p:cNvSpPr>
          <p:nvPr>
            <p:ph type="body" sz="quarter" idx="10"/>
          </p:nvPr>
        </p:nvSpPr>
        <p:spPr>
          <a:xfrm>
            <a:off x="448979"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0"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3" name="Straight Connector 12"/>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2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61205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42914" y="441324"/>
            <a:ext cx="11125200" cy="473075"/>
          </a:xfrm>
        </p:spPr>
        <p:txBody>
          <a:bodyPr anchor="ctr">
            <a:noAutofit/>
          </a:bodyPr>
          <a:lstStyle>
            <a:lvl1pPr>
              <a:defRPr sz="3200" b="0">
                <a:solidFill>
                  <a:schemeClr val="bg1"/>
                </a:solidFill>
              </a:defRPr>
            </a:lvl1pPr>
          </a:lstStyle>
          <a:p>
            <a:r>
              <a:rPr lang="en-US"/>
              <a:t>Click to edit Master title style</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32500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63791" y="2654636"/>
            <a:ext cx="6797039" cy="1218795"/>
          </a:xfrm>
          <a:prstGeom prst="rect">
            <a:avLst/>
          </a:prstGeom>
        </p:spPr>
        <p:txBody>
          <a:bodyPr wrap="square" lIns="0" tIns="0" rIns="0" bIns="0" anchor="b" anchorCtr="0">
            <a:spAutoFit/>
          </a:bodyPr>
          <a:lstStyle>
            <a:lvl1pPr algn="l">
              <a:defRPr sz="4400">
                <a:solidFill>
                  <a:schemeClr val="bg1"/>
                </a:solidFill>
              </a:defRPr>
            </a:lvl1pPr>
          </a:lstStyle>
          <a:p>
            <a:r>
              <a:rPr lang="en-US"/>
              <a:t>CLICK TO EDIT MASTER TITLE STYLE</a:t>
            </a:r>
          </a:p>
        </p:txBody>
      </p:sp>
      <p:sp>
        <p:nvSpPr>
          <p:cNvPr id="8" name="Subtitle 2"/>
          <p:cNvSpPr>
            <a:spLocks noGrp="1"/>
          </p:cNvSpPr>
          <p:nvPr>
            <p:ph type="subTitle" idx="1" hasCustomPrompt="1"/>
          </p:nvPr>
        </p:nvSpPr>
        <p:spPr>
          <a:xfrm>
            <a:off x="763792" y="4067561"/>
            <a:ext cx="6797038" cy="484094"/>
          </a:xfrm>
          <a:prstGeom prst="rect">
            <a:avLst/>
          </a:prstGeom>
        </p:spPr>
        <p:txBody>
          <a:bodyPr lIns="0" tIns="0" rIns="0" bIns="0"/>
          <a:lstStyle>
            <a:lvl1pPr marL="0" indent="0" algn="l">
              <a:buNone/>
              <a:defRPr sz="2400" b="0">
                <a:solidFill>
                  <a:schemeClr val="bg1"/>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79864853"/>
      </p:ext>
    </p:extLst>
  </p:cSld>
  <p:clrMapOvr>
    <a:masterClrMapping/>
  </p:clrMapOvr>
  <p:extLst>
    <p:ext uri="{DCECCB84-F9BA-43D5-87BE-67443E8EF086}">
      <p15:sldGuideLst xmlns:p15="http://schemas.microsoft.com/office/powerpoint/2012/main">
        <p15:guide id="1" pos="4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B4C9002-412D-4E56-B1B1-6EDE5E70B392}" type="datetimeFigureOut">
              <a:rPr lang="zh-CN" altLang="en-US" smtClean="0"/>
              <a:t>2020/4/26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A68FE1-19D7-430F-8940-24F7C663DF01}" type="slidenum">
              <a:rPr lang="zh-CN" altLang="en-US" smtClean="0"/>
              <a:t>‹#›</a:t>
            </a:fld>
            <a:endParaRPr lang="zh-CN" altLang="en-US"/>
          </a:p>
        </p:txBody>
      </p:sp>
    </p:spTree>
    <p:extLst>
      <p:ext uri="{BB962C8B-B14F-4D97-AF65-F5344CB8AC3E}">
        <p14:creationId xmlns:p14="http://schemas.microsoft.com/office/powerpoint/2010/main" val="261092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7.xml"/><Relationship Id="rId1" Type="http://schemas.openxmlformats.org/officeDocument/2006/relationships/slideLayout" Target="../slideLayouts/slideLayout15.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8.xml"/><Relationship Id="rId1" Type="http://schemas.openxmlformats.org/officeDocument/2006/relationships/slideLayout" Target="../slideLayouts/slideLayout1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f5c24668b7df9f9b6a6313ef"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857465722"/>
      </p:ext>
    </p:extLst>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6" r:id="rId7"/>
    <p:sldLayoutId id="2147485139" r:id="rId8"/>
    <p:sldLayoutId id="2147485169" r:id="rId9"/>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sp>
        <p:nvSpPr>
          <p:cNvPr id="14"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cxnSp>
        <p:nvCxnSpPr>
          <p:cNvPr id="15" name="Straight Connector 14"/>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ContentMarking" descr="{&quot;HashCode&quot;:1831732991,&quot;Placement&quot;:&quot;Footer&quot;}">
            <a:extLst>
              <a:ext uri="{FF2B5EF4-FFF2-40B4-BE49-F238E27FC236}">
                <a16:creationId xmlns:a16="http://schemas.microsoft.com/office/drawing/2014/main" id="{5F12A73A-9C99-4613-BA91-6933C2FA133E}"/>
              </a:ext>
            </a:extLst>
          </p:cNvPr>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ts val="0"/>
              </a:spcBef>
              <a:spcAft>
                <a:spcPts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1065314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f6334a60b3faf6f682c31f7c"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4082222150"/>
      </p:ext>
    </p:extLst>
  </p:cSld>
  <p:clrMap bg1="lt1" tx1="dk1" bg2="lt2" tx2="dk2" accent1="accent1" accent2="accent2" accent3="accent3" accent4="accent4" accent5="accent5" accent6="accent6" hlink="hlink" folHlink="folHlink"/>
  <p:sldLayoutIdLst>
    <p:sldLayoutId id="2147485147" r:id="rId1"/>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186618375"/>
      </p:ext>
    </p:extLst>
  </p:cSld>
  <p:clrMap bg1="lt1" tx1="dk1" bg2="lt2" tx2="dk2" accent1="accent1" accent2="accent2" accent3="accent3" accent4="accent4" accent5="accent5" accent6="accent6" hlink="hlink" folHlink="folHlink"/>
  <p:sldLayoutIdLst>
    <p:sldLayoutId id="2147485158"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6350" y="-6350"/>
            <a:ext cx="12198351" cy="686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064481"/>
              </a:gs>
              <a:gs pos="100000">
                <a:srgbClr val="020733"/>
              </a:gs>
            </a:gsLst>
            <a:lin ang="5400000"/>
          </a:gra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pPr algn="ctr" defTabSz="309563" hangingPunct="0"/>
            <a:endParaRPr lang="en-US" sz="2100">
              <a:solidFill>
                <a:srgbClr val="FFFFFF"/>
              </a:solidFill>
              <a:effectLst>
                <a:outerShdw blurRad="38100" dist="38100" dir="2700000" algn="tl">
                  <a:srgbClr val="000000"/>
                </a:outerShdw>
              </a:effectLst>
              <a:latin typeface="Calibri" panose="020F0502020204030204" pitchFamily="34" charset="0"/>
              <a:sym typeface="Gill Sans" charset="0"/>
            </a:endParaRPr>
          </a:p>
        </p:txBody>
      </p:sp>
      <p:sp>
        <p:nvSpPr>
          <p:cNvPr id="3" name="MSIPCM860b4adb9e6ceb6ca0d414f7"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306359188"/>
      </p:ext>
    </p:extLst>
  </p:cSld>
  <p:clrMap bg1="lt1" tx1="dk1" bg2="lt2" tx2="dk2" accent1="accent1" accent2="accent2" accent3="accent3" accent4="accent4" accent5="accent5" accent6="accent6" hlink="hlink" folHlink="folHlink"/>
  <p:sldLayoutIdLst>
    <p:sldLayoutId id="2147485149" r:id="rId1"/>
  </p:sldLayoutIdLst>
  <p:hf hdr="0" ftr="0" dt="0"/>
  <p:txStyles>
    <p:titleStyle>
      <a:lvl1pPr algn="ctr" defTabSz="309563" rtl="0" fontAlgn="base" hangingPunct="0">
        <a:spcBef>
          <a:spcPct val="0"/>
        </a:spcBef>
        <a:spcAft>
          <a:spcPct val="0"/>
        </a:spcAft>
        <a:defRPr sz="4425" kern="1200">
          <a:solidFill>
            <a:srgbClr val="000000"/>
          </a:solidFill>
          <a:latin typeface="+mj-lt"/>
          <a:ea typeface="+mj-ea"/>
          <a:cs typeface="+mj-cs"/>
          <a:sym typeface="Gill Sans" charset="0"/>
        </a:defRPr>
      </a:lvl1pPr>
      <a:lvl2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2pPr>
      <a:lvl3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3pPr>
      <a:lvl4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4pPr>
      <a:lvl5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5pPr>
      <a:lvl6pPr marL="1714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6pPr>
      <a:lvl7pPr marL="3429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7pPr>
      <a:lvl8pPr marL="5143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8pPr>
      <a:lvl9pPr marL="6858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9pPr>
    </p:titleStyle>
    <p:bodyStyle>
      <a:lvl1pPr marL="33337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1pPr>
      <a:lvl2pPr marL="500063"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2pPr>
      <a:lvl3pPr marL="666750"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3pPr>
      <a:lvl4pPr marL="833438"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4pPr>
      <a:lvl5pPr marL="100012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5pPr>
      <a:lvl6pPr marL="9429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6350" y="-6350"/>
            <a:ext cx="12198351" cy="686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064481"/>
              </a:gs>
              <a:gs pos="100000">
                <a:srgbClr val="020733"/>
              </a:gs>
            </a:gsLst>
            <a:lin ang="5400000"/>
          </a:gra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lstStyle/>
          <a:p>
            <a:pPr algn="ctr" defTabSz="309563" hangingPunct="0"/>
            <a:endParaRPr lang="en-US" sz="2100">
              <a:solidFill>
                <a:srgbClr val="FFFFFF"/>
              </a:solidFill>
              <a:effectLst>
                <a:outerShdw blurRad="38100" dist="38100" dir="2700000" algn="tl">
                  <a:srgbClr val="000000"/>
                </a:outerShdw>
              </a:effectLst>
              <a:latin typeface="Calibri" panose="020F0502020204030204" pitchFamily="34" charset="0"/>
              <a:sym typeface="Gill Sans" charset="0"/>
            </a:endParaRPr>
          </a:p>
        </p:txBody>
      </p:sp>
      <p:sp>
        <p:nvSpPr>
          <p:cNvPr id="3" name="MSIPCMa2c64309aada4f3aef74f11b"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764744452"/>
      </p:ext>
    </p:extLst>
  </p:cSld>
  <p:clrMap bg1="lt1" tx1="dk1" bg2="lt2" tx2="dk2" accent1="accent1" accent2="accent2" accent3="accent3" accent4="accent4" accent5="accent5" accent6="accent6" hlink="hlink" folHlink="folHlink"/>
  <p:sldLayoutIdLst>
    <p:sldLayoutId id="2147485154" r:id="rId1"/>
  </p:sldLayoutIdLst>
  <p:hf hdr="0" ftr="0" dt="0"/>
  <p:txStyles>
    <p:titleStyle>
      <a:lvl1pPr algn="ctr" defTabSz="309563" rtl="0" fontAlgn="base" hangingPunct="0">
        <a:spcBef>
          <a:spcPct val="0"/>
        </a:spcBef>
        <a:spcAft>
          <a:spcPct val="0"/>
        </a:spcAft>
        <a:defRPr sz="4425" kern="1200">
          <a:solidFill>
            <a:srgbClr val="000000"/>
          </a:solidFill>
          <a:latin typeface="+mj-lt"/>
          <a:ea typeface="+mj-ea"/>
          <a:cs typeface="+mj-cs"/>
          <a:sym typeface="Gill Sans" charset="0"/>
        </a:defRPr>
      </a:lvl1pPr>
      <a:lvl2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2pPr>
      <a:lvl3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3pPr>
      <a:lvl4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4pPr>
      <a:lvl5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5pPr>
      <a:lvl6pPr marL="1714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6pPr>
      <a:lvl7pPr marL="3429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7pPr>
      <a:lvl8pPr marL="5143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8pPr>
      <a:lvl9pPr marL="6858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9pPr>
    </p:titleStyle>
    <p:bodyStyle>
      <a:lvl1pPr marL="33337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1pPr>
      <a:lvl2pPr marL="500063"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2pPr>
      <a:lvl3pPr marL="666750"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3pPr>
      <a:lvl4pPr marL="833438"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4pPr>
      <a:lvl5pPr marL="100012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5pPr>
      <a:lvl6pPr marL="9429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529592828"/>
      </p:ext>
    </p:extLst>
  </p:cSld>
  <p:clrMap bg1="lt1" tx1="dk1" bg2="lt2" tx2="dk2" accent1="accent1" accent2="accent2" accent3="accent3" accent4="accent4" accent5="accent5" accent6="accent6" hlink="hlink" folHlink="folHlink"/>
  <p:sldLayoutIdLst>
    <p:sldLayoutId id="2147485161"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372606639"/>
      </p:ext>
    </p:extLst>
  </p:cSld>
  <p:clrMap bg1="lt1" tx1="dk1" bg2="lt2" tx2="dk2" accent1="accent1" accent2="accent2" accent3="accent3" accent4="accent4" accent5="accent5" accent6="accent6" hlink="hlink" folHlink="folHlink"/>
  <p:sldLayoutIdLst>
    <p:sldLayoutId id="2147485165"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904b4866a7b80aecd3983070" descr="{&quot;HashCode&quot;:1831732991,&quot;Placement&quot;:&quot;Footer&quot;,&quot;Top&quot;:519.343,&quot;Left&quot;:424.342682,&quot;SlideWidth&quot;:960,&quot;SlideHeight&quot;:540}">
            <a:extLst>
              <a:ext uri="{FF2B5EF4-FFF2-40B4-BE49-F238E27FC236}">
                <a16:creationId xmlns:a16="http://schemas.microsoft.com/office/drawing/2014/main" id="{9840FA06-382E-4BD7-BF4E-A14B02906469}"/>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1733861610"/>
      </p:ext>
    </p:extLst>
  </p:cSld>
  <p:clrMap bg1="lt1" tx1="dk1" bg2="lt2" tx2="dk2" accent1="accent1" accent2="accent2" accent3="accent3" accent4="accent4" accent5="accent5" accent6="accent6" hlink="hlink" folHlink="folHlink"/>
  <p:sldLayoutIdLst>
    <p:sldLayoutId id="2147485163"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ef824ddcb15d1795ba1f066c"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3946209812"/>
      </p:ext>
    </p:extLst>
  </p:cSld>
  <p:clrMap bg1="lt1" tx1="dk1" bg2="lt2" tx2="dk2" accent1="accent1" accent2="accent2" accent3="accent3" accent4="accent4" accent5="accent5" accent6="accent6" hlink="hlink" folHlink="folHlink"/>
  <p:sldLayoutIdLst>
    <p:sldLayoutId id="2147485168" r:id="rId1"/>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6.tmp"/></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zhang182" TargetMode="External"/><Relationship Id="rId7" Type="http://schemas.openxmlformats.org/officeDocument/2006/relationships/image" Target="../media/image20.png"/><Relationship Id="rId2" Type="http://schemas.openxmlformats.org/officeDocument/2006/relationships/hyperlink" Target="https://github.com/Archangelxzy/Csharp--/blob/master/ReadNote.md" TargetMode="Externa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sz="quarter" idx="10"/>
          </p:nvPr>
        </p:nvSpPr>
        <p:spPr/>
        <p:txBody>
          <a:bodyPr/>
          <a:lstStyle/>
          <a:p>
            <a:r>
              <a:rPr lang="en-US" sz="1800" dirty="0">
                <a:solidFill>
                  <a:schemeClr val="bg1">
                    <a:lumMod val="65000"/>
                  </a:schemeClr>
                </a:solidFill>
              </a:rPr>
              <a:t> </a:t>
            </a:r>
          </a:p>
        </p:txBody>
      </p:sp>
      <p:sp>
        <p:nvSpPr>
          <p:cNvPr id="2" name="Title 1"/>
          <p:cNvSpPr>
            <a:spLocks noGrp="1"/>
          </p:cNvSpPr>
          <p:nvPr>
            <p:ph type="ctrTitle"/>
          </p:nvPr>
        </p:nvSpPr>
        <p:spPr>
          <a:xfrm>
            <a:off x="448984" y="2083948"/>
            <a:ext cx="10275241" cy="2387600"/>
          </a:xfrm>
        </p:spPr>
        <p:txBody>
          <a:bodyPr/>
          <a:lstStyle/>
          <a:p>
            <a:r>
              <a:rPr lang="en-US" dirty="0">
                <a:latin typeface="Arial Narrow"/>
              </a:rPr>
              <a:t>2020 BGC FO </a:t>
            </a:r>
            <a:br>
              <a:rPr lang="en-US" dirty="0">
                <a:latin typeface="Arial Narrow"/>
              </a:rPr>
            </a:br>
            <a:r>
              <a:rPr lang="en-US" dirty="0">
                <a:latin typeface="Arial Narrow"/>
              </a:rPr>
              <a:t>Learning </a:t>
            </a:r>
            <a:r>
              <a:rPr lang="en-US" altLang="zh-CN" dirty="0">
                <a:latin typeface="Arial Narrow"/>
              </a:rPr>
              <a:t>Review</a:t>
            </a:r>
            <a:r>
              <a:rPr lang="en-US" sz="2400" dirty="0">
                <a:latin typeface="Arial Narrow"/>
              </a:rPr>
              <a:t>– Apr.28.2020</a:t>
            </a:r>
          </a:p>
        </p:txBody>
      </p:sp>
      <p:sp>
        <p:nvSpPr>
          <p:cNvPr id="4" name="Text Placeholder 9">
            <a:extLst>
              <a:ext uri="{FF2B5EF4-FFF2-40B4-BE49-F238E27FC236}">
                <a16:creationId xmlns:a16="http://schemas.microsoft.com/office/drawing/2014/main" id="{2BB35656-E8B4-4F33-B21B-CC5C42D4DBED}"/>
              </a:ext>
            </a:extLst>
          </p:cNvPr>
          <p:cNvSpPr txBox="1">
            <a:spLocks/>
          </p:cNvSpPr>
          <p:nvPr/>
        </p:nvSpPr>
        <p:spPr>
          <a:xfrm>
            <a:off x="451876" y="5078038"/>
            <a:ext cx="7066833" cy="763962"/>
          </a:xfrm>
          <a:prstGeom prst="rect">
            <a:avLst/>
          </a:prstGeom>
          <a:ln>
            <a:noFill/>
          </a:ln>
        </p:spPr>
        <p:txBody>
          <a:bodyPr vert="horz" lIns="0" tIns="0" rIns="0" bIns="0" rtlCol="0" anchor="t" anchorCtr="0">
            <a:noAutofit/>
          </a:bodyPr>
          <a:lstStyle>
            <a:lvl1pPr marL="0" indent="0" algn="l" defTabSz="914400" rtl="0" eaLnBrk="1" latinLnBrk="0" hangingPunct="1">
              <a:lnSpc>
                <a:spcPts val="1980"/>
              </a:lnSpc>
              <a:spcBef>
                <a:spcPts val="1000"/>
              </a:spcBef>
              <a:buFont typeface="Arial"/>
              <a:buNone/>
              <a:defRPr lang="en-US" sz="1600" kern="1200">
                <a:solidFill>
                  <a:schemeClr val="accent2"/>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dirty="0"/>
              <a:t>LIU Lin, XU </a:t>
            </a:r>
            <a:r>
              <a:rPr lang="en-US" dirty="0" err="1"/>
              <a:t>Ziyuan</a:t>
            </a:r>
            <a:r>
              <a:rPr lang="en-US" dirty="0"/>
              <a:t>, ZHANG </a:t>
            </a:r>
            <a:r>
              <a:rPr lang="en-US" dirty="0" err="1"/>
              <a:t>Shishi</a:t>
            </a:r>
            <a:r>
              <a:rPr lang="en-US" dirty="0"/>
              <a:t>, ZHANG Jialong</a:t>
            </a:r>
          </a:p>
          <a:p>
            <a:pPr fontAlgn="auto">
              <a:spcAft>
                <a:spcPts val="0"/>
              </a:spcAft>
            </a:pPr>
            <a:r>
              <a:rPr lang="en-US" dirty="0"/>
              <a:t>Mentor: QIU Yue(Grace)</a:t>
            </a:r>
          </a:p>
        </p:txBody>
      </p:sp>
    </p:spTree>
    <p:extLst>
      <p:ext uri="{BB962C8B-B14F-4D97-AF65-F5344CB8AC3E}">
        <p14:creationId xmlns:p14="http://schemas.microsoft.com/office/powerpoint/2010/main" val="276722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Employee Health Records System - Requirements</a:t>
            </a:r>
            <a:endParaRPr lang="zh-CN" altLang="en-US" dirty="0"/>
          </a:p>
        </p:txBody>
      </p:sp>
      <p:sp>
        <p:nvSpPr>
          <p:cNvPr id="3" name="内容占位符 2"/>
          <p:cNvSpPr>
            <a:spLocks noGrp="1"/>
          </p:cNvSpPr>
          <p:nvPr>
            <p:ph idx="1"/>
          </p:nvPr>
        </p:nvSpPr>
        <p:spPr/>
        <p:txBody>
          <a:bodyPr/>
          <a:lstStyle/>
          <a:p>
            <a:pPr marL="342900" indent="-342900">
              <a:lnSpc>
                <a:spcPct val="150000"/>
              </a:lnSpc>
              <a:buFontTx/>
              <a:buChar char="-"/>
            </a:pPr>
            <a:r>
              <a:rPr lang="en-US" altLang="zh-CN" b="1" dirty="0" smtClean="0"/>
              <a:t>Basic operations</a:t>
            </a:r>
            <a:r>
              <a:rPr lang="en-US" altLang="zh-CN" dirty="0" smtClean="0"/>
              <a:t>: Add, Edit, Delete, Load, Save</a:t>
            </a:r>
          </a:p>
          <a:p>
            <a:pPr marL="342900" indent="-342900">
              <a:lnSpc>
                <a:spcPct val="150000"/>
              </a:lnSpc>
              <a:buFontTx/>
              <a:buChar char="-"/>
            </a:pPr>
            <a:r>
              <a:rPr lang="en-US" altLang="zh-CN" b="1" dirty="0" smtClean="0"/>
              <a:t>Filters</a:t>
            </a:r>
            <a:r>
              <a:rPr lang="en-US" altLang="zh-CN" dirty="0" smtClean="0"/>
              <a:t>: Date, Name, </a:t>
            </a:r>
            <a:r>
              <a:rPr lang="en-US" altLang="zh-CN" dirty="0" err="1" smtClean="0"/>
              <a:t>GinNumber</a:t>
            </a:r>
            <a:r>
              <a:rPr lang="en-US" altLang="zh-CN" dirty="0" smtClean="0"/>
              <a:t>, Suspects</a:t>
            </a:r>
          </a:p>
          <a:p>
            <a:pPr marL="342900" indent="-342900">
              <a:lnSpc>
                <a:spcPct val="150000"/>
              </a:lnSpc>
              <a:buFontTx/>
              <a:buChar char="-"/>
            </a:pPr>
            <a:r>
              <a:rPr lang="en-US" altLang="zh-CN" b="1" dirty="0" smtClean="0"/>
              <a:t>User Experience</a:t>
            </a:r>
          </a:p>
          <a:p>
            <a:pPr marL="747713" lvl="1" indent="-342900">
              <a:lnSpc>
                <a:spcPct val="150000"/>
              </a:lnSpc>
              <a:buFontTx/>
              <a:buChar char="-"/>
            </a:pPr>
            <a:r>
              <a:rPr lang="en-US" altLang="zh-CN" dirty="0" smtClean="0"/>
              <a:t>Shortcuts support</a:t>
            </a:r>
          </a:p>
          <a:p>
            <a:pPr marL="747713" lvl="1" indent="-342900">
              <a:lnSpc>
                <a:spcPct val="150000"/>
              </a:lnSpc>
              <a:buFontTx/>
              <a:buChar char="-"/>
            </a:pPr>
            <a:r>
              <a:rPr lang="en-US" altLang="zh-CN" dirty="0" smtClean="0"/>
              <a:t>Error messages</a:t>
            </a:r>
          </a:p>
          <a:p>
            <a:pPr marL="747713" lvl="1" indent="-342900">
              <a:lnSpc>
                <a:spcPct val="150000"/>
              </a:lnSpc>
              <a:buFontTx/>
              <a:buChar char="-"/>
            </a:pPr>
            <a:r>
              <a:rPr lang="en-US" altLang="zh-CN" dirty="0" smtClean="0"/>
              <a:t>Full-featured, but also easy to use</a:t>
            </a: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32117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Employee Health Records </a:t>
            </a:r>
            <a:r>
              <a:rPr lang="en-US" altLang="zh-CN" dirty="0" smtClean="0"/>
              <a:t>System - Solution</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7" name="内容占位符 4" descr="Employee Health Recorder v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20803" y="1397048"/>
            <a:ext cx="6689370" cy="4351338"/>
          </a:xfrm>
        </p:spPr>
      </p:pic>
      <p:pic>
        <p:nvPicPr>
          <p:cNvPr id="8" name="内容占位符 5" descr="Edit Record"/>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69305" y="1397048"/>
            <a:ext cx="2680735" cy="4351338"/>
          </a:xfrm>
          <a:prstGeom prst="rect">
            <a:avLst/>
          </a:prstGeom>
        </p:spPr>
      </p:pic>
      <p:sp>
        <p:nvSpPr>
          <p:cNvPr id="9" name="文本框 8"/>
          <p:cNvSpPr txBox="1"/>
          <p:nvPr/>
        </p:nvSpPr>
        <p:spPr>
          <a:xfrm>
            <a:off x="3288355" y="5807028"/>
            <a:ext cx="2154265" cy="369332"/>
          </a:xfrm>
          <a:prstGeom prst="rect">
            <a:avLst/>
          </a:prstGeom>
          <a:noFill/>
        </p:spPr>
        <p:txBody>
          <a:bodyPr wrap="square" rtlCol="0">
            <a:spAutoFit/>
          </a:bodyPr>
          <a:lstStyle/>
          <a:p>
            <a:r>
              <a:rPr lang="en-US" altLang="zh-CN" dirty="0" smtClean="0"/>
              <a:t>Records Explorer</a:t>
            </a:r>
            <a:endParaRPr lang="zh-CN" altLang="en-US" dirty="0"/>
          </a:p>
        </p:txBody>
      </p:sp>
      <p:sp>
        <p:nvSpPr>
          <p:cNvPr id="10" name="文本框 9"/>
          <p:cNvSpPr txBox="1"/>
          <p:nvPr/>
        </p:nvSpPr>
        <p:spPr>
          <a:xfrm>
            <a:off x="8902399" y="5807028"/>
            <a:ext cx="1614545" cy="369332"/>
          </a:xfrm>
          <a:prstGeom prst="rect">
            <a:avLst/>
          </a:prstGeom>
          <a:noFill/>
        </p:spPr>
        <p:txBody>
          <a:bodyPr wrap="none" rtlCol="0">
            <a:spAutoFit/>
          </a:bodyPr>
          <a:lstStyle/>
          <a:p>
            <a:r>
              <a:rPr lang="en-US" altLang="zh-CN" dirty="0" smtClean="0"/>
              <a:t>Record Editor</a:t>
            </a:r>
            <a:endParaRPr lang="zh-CN" altLang="en-US" dirty="0"/>
          </a:p>
        </p:txBody>
      </p:sp>
    </p:spTree>
    <p:extLst>
      <p:ext uri="{BB962C8B-B14F-4D97-AF65-F5344CB8AC3E}">
        <p14:creationId xmlns:p14="http://schemas.microsoft.com/office/powerpoint/2010/main" val="1897436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a:xfrm>
            <a:off x="442914" y="1341438"/>
            <a:ext cx="4139844" cy="4500562"/>
          </a:xfrm>
        </p:spPr>
        <p:txBody>
          <a:bodyPr/>
          <a:lstStyle/>
          <a:p>
            <a:pPr marL="342900" indent="-342900">
              <a:buFontTx/>
              <a:buChar char="-"/>
            </a:pPr>
            <a:r>
              <a:rPr lang="en-US" altLang="zh-CN" dirty="0" smtClean="0"/>
              <a:t>Take one month from beginning to a deliverable application</a:t>
            </a:r>
          </a:p>
          <a:p>
            <a:pPr marL="342900" indent="-342900">
              <a:buFontTx/>
              <a:buChar char="-"/>
            </a:pPr>
            <a:r>
              <a:rPr lang="en-US" altLang="zh-CN" dirty="0" smtClean="0"/>
              <a:t>What we have learned</a:t>
            </a:r>
          </a:p>
          <a:p>
            <a:pPr marL="747713" lvl="1" indent="-342900">
              <a:buFontTx/>
              <a:buChar char="-"/>
            </a:pPr>
            <a:r>
              <a:rPr lang="en-US" altLang="zh-CN" dirty="0" smtClean="0"/>
              <a:t>Windows Forms programming</a:t>
            </a:r>
          </a:p>
          <a:p>
            <a:pPr marL="747713" lvl="1" indent="-342900">
              <a:buFontTx/>
              <a:buChar char="-"/>
            </a:pPr>
            <a:r>
              <a:rPr lang="en-US" altLang="zh-CN" dirty="0" smtClean="0"/>
              <a:t>Good UI &amp; UX design</a:t>
            </a:r>
          </a:p>
          <a:p>
            <a:pPr marL="747713" lvl="1" indent="-342900">
              <a:buFontTx/>
              <a:buChar char="-"/>
            </a:pPr>
            <a:r>
              <a:rPr lang="en-US" altLang="zh-CN" dirty="0" smtClean="0"/>
              <a:t>Continuous Development &amp; Continuous Testing</a:t>
            </a:r>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5" name="内容占位符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5845" y="1341438"/>
            <a:ext cx="5181600" cy="3234988"/>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07" y="1341438"/>
            <a:ext cx="1533739" cy="1781424"/>
          </a:xfrm>
          <a:prstGeom prst="rect">
            <a:avLst/>
          </a:prstGeom>
        </p:spPr>
      </p:pic>
      <p:sp>
        <p:nvSpPr>
          <p:cNvPr id="8" name="文本框 7"/>
          <p:cNvSpPr txBox="1"/>
          <p:nvPr/>
        </p:nvSpPr>
        <p:spPr>
          <a:xfrm>
            <a:off x="8909445" y="4676343"/>
            <a:ext cx="914400" cy="279699"/>
          </a:xfrm>
          <a:prstGeom prst="rect">
            <a:avLst/>
          </a:prstGeom>
          <a:noFill/>
        </p:spPr>
        <p:txBody>
          <a:bodyPr vert="horz" wrap="none" lIns="0" tIns="0" rIns="0" bIns="0" rtlCol="0" anchor="t" anchorCtr="0">
            <a:noAutofit/>
          </a:bodyPr>
          <a:lstStyle/>
          <a:p>
            <a:pPr>
              <a:lnSpc>
                <a:spcPts val="1880"/>
              </a:lnSpc>
            </a:pPr>
            <a:r>
              <a:rPr lang="en-US" altLang="zh-CN" dirty="0" smtClean="0">
                <a:latin typeface="Arial Narrow" charset="0"/>
                <a:ea typeface="Arial Narrow" charset="0"/>
                <a:cs typeface="Arial Narrow" charset="0"/>
              </a:rPr>
              <a:t>Solution v0</a:t>
            </a:r>
            <a:endParaRPr lang="zh-CN" altLang="en-US" dirty="0" smtClean="0">
              <a:latin typeface="Arial Narrow" charset="0"/>
              <a:ea typeface="Arial Narrow" charset="0"/>
              <a:cs typeface="Arial Narrow" charset="0"/>
            </a:endParaRPr>
          </a:p>
        </p:txBody>
      </p:sp>
      <p:sp>
        <p:nvSpPr>
          <p:cNvPr id="9" name="文本框 8"/>
          <p:cNvSpPr txBox="1"/>
          <p:nvPr/>
        </p:nvSpPr>
        <p:spPr>
          <a:xfrm>
            <a:off x="5062718" y="3209495"/>
            <a:ext cx="1290918" cy="225169"/>
          </a:xfrm>
          <a:prstGeom prst="rect">
            <a:avLst/>
          </a:prstGeom>
          <a:noFill/>
        </p:spPr>
        <p:txBody>
          <a:bodyPr vert="horz" wrap="none" lIns="0" tIns="0" rIns="0" bIns="0" rtlCol="0" anchor="t" anchorCtr="0">
            <a:noAutofit/>
          </a:bodyPr>
          <a:lstStyle/>
          <a:p>
            <a:pPr>
              <a:lnSpc>
                <a:spcPts val="1880"/>
              </a:lnSpc>
            </a:pPr>
            <a:r>
              <a:rPr lang="en-US" altLang="zh-CN" dirty="0" smtClean="0">
                <a:latin typeface="Arial Narrow" charset="0"/>
                <a:ea typeface="Arial Narrow" charset="0"/>
                <a:cs typeface="Arial Narrow" charset="0"/>
              </a:rPr>
              <a:t>List of controls</a:t>
            </a:r>
            <a:endParaRPr lang="zh-CN" altLang="en-US" dirty="0" smtClean="0">
              <a:latin typeface="Arial Narrow" charset="0"/>
              <a:ea typeface="Arial Narrow" charset="0"/>
              <a:cs typeface="Arial Narrow" charset="0"/>
            </a:endParaRPr>
          </a:p>
        </p:txBody>
      </p:sp>
    </p:spTree>
    <p:extLst>
      <p:ext uri="{BB962C8B-B14F-4D97-AF65-F5344CB8AC3E}">
        <p14:creationId xmlns:p14="http://schemas.microsoft.com/office/powerpoint/2010/main" val="1137109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Agenda</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231462282"/>
              </p:ext>
            </p:extLst>
          </p:nvPr>
        </p:nvGraphicFramePr>
        <p:xfrm>
          <a:off x="1162448" y="1021413"/>
          <a:ext cx="9884824" cy="4509375"/>
        </p:xfrm>
        <a:graphic>
          <a:graphicData uri="http://schemas.openxmlformats.org/drawingml/2006/table">
            <a:tbl>
              <a:tblPr firstRow="1" firstCol="1" bandRow="1">
                <a:tableStyleId>{21E4AEA4-8DFA-4A89-87EB-49C32662AFE0}</a:tableStyleId>
              </a:tblPr>
              <a:tblGrid>
                <a:gridCol w="4872498">
                  <a:extLst>
                    <a:ext uri="{9D8B030D-6E8A-4147-A177-3AD203B41FA5}">
                      <a16:colId xmlns:a16="http://schemas.microsoft.com/office/drawing/2014/main" val="2153997364"/>
                    </a:ext>
                  </a:extLst>
                </a:gridCol>
                <a:gridCol w="3323486">
                  <a:extLst>
                    <a:ext uri="{9D8B030D-6E8A-4147-A177-3AD203B41FA5}">
                      <a16:colId xmlns:a16="http://schemas.microsoft.com/office/drawing/2014/main" val="4042484236"/>
                    </a:ext>
                  </a:extLst>
                </a:gridCol>
                <a:gridCol w="1688840">
                  <a:extLst>
                    <a:ext uri="{9D8B030D-6E8A-4147-A177-3AD203B41FA5}">
                      <a16:colId xmlns:a16="http://schemas.microsoft.com/office/drawing/2014/main" val="1741985515"/>
                    </a:ext>
                  </a:extLst>
                </a:gridCol>
              </a:tblGrid>
              <a:tr h="828847">
                <a:tc>
                  <a:txBody>
                    <a:bodyPr/>
                    <a:lstStyle/>
                    <a:p>
                      <a:pPr marL="0" marR="0" algn="ctr">
                        <a:spcBef>
                          <a:spcPts val="0"/>
                        </a:spcBef>
                        <a:spcAft>
                          <a:spcPts val="0"/>
                        </a:spcAft>
                      </a:pPr>
                      <a:r>
                        <a:rPr lang="en-US" sz="2400" dirty="0">
                          <a:effectLst/>
                        </a:rPr>
                        <a:t>Topics</a:t>
                      </a:r>
                      <a:endParaRPr lang="en-US" sz="24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2400">
                          <a:effectLst/>
                        </a:rPr>
                        <a:t>Presenter</a:t>
                      </a:r>
                      <a:endParaRPr lang="en-US" sz="2400">
                        <a:effectLst/>
                        <a:latin typeface="Calibri"/>
                        <a:ea typeface="DengXian"/>
                      </a:endParaRPr>
                    </a:p>
                  </a:txBody>
                  <a:tcPr marL="68580" marR="68580" marT="0" marB="0" anchor="ctr"/>
                </a:tc>
                <a:tc>
                  <a:txBody>
                    <a:bodyPr/>
                    <a:lstStyle/>
                    <a:p>
                      <a:pPr marL="0" marR="0" algn="ctr">
                        <a:spcBef>
                          <a:spcPts val="0"/>
                        </a:spcBef>
                        <a:spcAft>
                          <a:spcPts val="0"/>
                        </a:spcAft>
                      </a:pPr>
                      <a:r>
                        <a:rPr lang="en-US" sz="2400" dirty="0">
                          <a:effectLst/>
                        </a:rPr>
                        <a:t>Time</a:t>
                      </a:r>
                      <a:endParaRPr lang="en-US" sz="2400" dirty="0">
                        <a:effectLst/>
                        <a:latin typeface="Calibri"/>
                        <a:ea typeface="DengXian"/>
                      </a:endParaRPr>
                    </a:p>
                  </a:txBody>
                  <a:tcPr marL="68580" marR="68580" marT="0" marB="0" anchor="ctr"/>
                </a:tc>
                <a:extLst>
                  <a:ext uri="{0D108BD9-81ED-4DB2-BD59-A6C34878D82A}">
                    <a16:rowId xmlns:a16="http://schemas.microsoft.com/office/drawing/2014/main" val="3604454124"/>
                  </a:ext>
                </a:extLst>
              </a:tr>
              <a:tr h="754803">
                <a:tc>
                  <a:txBody>
                    <a:bodyPr/>
                    <a:lstStyle/>
                    <a:p>
                      <a:pPr marL="0" marR="0" algn="ctr">
                        <a:spcBef>
                          <a:spcPts val="0"/>
                        </a:spcBef>
                        <a:spcAft>
                          <a:spcPts val="0"/>
                        </a:spcAft>
                      </a:pPr>
                      <a:r>
                        <a:rPr lang="en-US" sz="1600" dirty="0">
                          <a:effectLst/>
                          <a:latin typeface="Calibri"/>
                          <a:ea typeface="DengXian"/>
                        </a:rPr>
                        <a:t>Learning C# Programming</a:t>
                      </a:r>
                    </a:p>
                  </a:txBody>
                  <a:tcPr marL="68580" marR="68580" marT="0" marB="0" anchor="ctr"/>
                </a:tc>
                <a:tc>
                  <a:txBody>
                    <a:bodyPr/>
                    <a:lstStyle/>
                    <a:p>
                      <a:pPr marL="0" marR="0" algn="ctr">
                        <a:spcBef>
                          <a:spcPts val="0"/>
                        </a:spcBef>
                        <a:spcAft>
                          <a:spcPts val="0"/>
                        </a:spcAft>
                      </a:pPr>
                      <a:r>
                        <a:rPr lang="en-US" sz="1600" dirty="0">
                          <a:effectLst/>
                        </a:rPr>
                        <a:t>Jialong ZHANG</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600742245"/>
                  </a:ext>
                </a:extLst>
              </a:tr>
              <a:tr h="724721">
                <a:tc>
                  <a:txBody>
                    <a:bodyPr/>
                    <a:lstStyle/>
                    <a:p>
                      <a:pPr marL="0" marR="0" algn="ctr">
                        <a:spcBef>
                          <a:spcPts val="0"/>
                        </a:spcBef>
                        <a:spcAft>
                          <a:spcPts val="0"/>
                        </a:spcAft>
                      </a:pPr>
                      <a:r>
                        <a:rPr lang="en-US" sz="1600" dirty="0">
                          <a:effectLst/>
                          <a:latin typeface="Calibri"/>
                          <a:ea typeface="DengXian"/>
                        </a:rPr>
                        <a:t>Individual Projects</a:t>
                      </a:r>
                    </a:p>
                  </a:txBody>
                  <a:tcPr marL="68580" marR="68580" marT="0" marB="0" anchor="ctr"/>
                </a:tc>
                <a:tc>
                  <a:txBody>
                    <a:bodyPr/>
                    <a:lstStyle/>
                    <a:p>
                      <a:pPr marL="0" marR="0" algn="ctr">
                        <a:spcBef>
                          <a:spcPts val="0"/>
                        </a:spcBef>
                        <a:spcAft>
                          <a:spcPts val="0"/>
                        </a:spcAft>
                      </a:pPr>
                      <a:r>
                        <a:rPr lang="en-US" sz="1600" dirty="0" err="1">
                          <a:effectLst/>
                        </a:rPr>
                        <a:t>Ziyuan</a:t>
                      </a:r>
                      <a:r>
                        <a:rPr lang="en-US" sz="1600" dirty="0">
                          <a:effectLst/>
                        </a:rPr>
                        <a:t> XU</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725267391"/>
                  </a:ext>
                </a:extLst>
              </a:tr>
              <a:tr h="738142">
                <a:tc>
                  <a:txBody>
                    <a:bodyPr/>
                    <a:lstStyle/>
                    <a:p>
                      <a:pPr marL="0" marR="0" algn="ctr">
                        <a:spcBef>
                          <a:spcPts val="0"/>
                        </a:spcBef>
                        <a:spcAft>
                          <a:spcPts val="0"/>
                        </a:spcAft>
                      </a:pPr>
                      <a:r>
                        <a:rPr lang="en-US" sz="1600" dirty="0">
                          <a:effectLst/>
                          <a:latin typeface="Calibri"/>
                          <a:ea typeface="DengXian"/>
                        </a:rPr>
                        <a:t>Windows Forms Applications</a:t>
                      </a:r>
                    </a:p>
                  </a:txBody>
                  <a:tcPr marL="68580" marR="68580" marT="0" marB="0" anchor="ctr"/>
                </a:tc>
                <a:tc>
                  <a:txBody>
                    <a:bodyPr/>
                    <a:lstStyle/>
                    <a:p>
                      <a:pPr marL="0" marR="0" algn="ctr">
                        <a:spcBef>
                          <a:spcPts val="0"/>
                        </a:spcBef>
                        <a:spcAft>
                          <a:spcPts val="0"/>
                        </a:spcAft>
                      </a:pPr>
                      <a:r>
                        <a:rPr lang="en-US" sz="1600" dirty="0">
                          <a:effectLst/>
                        </a:rPr>
                        <a:t>Lin LIU</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p>
                  </a:txBody>
                  <a:tcPr marL="68580" marR="68580" marT="0" marB="0" anchor="ctr"/>
                </a:tc>
                <a:extLst>
                  <a:ext uri="{0D108BD9-81ED-4DB2-BD59-A6C34878D82A}">
                    <a16:rowId xmlns:a16="http://schemas.microsoft.com/office/drawing/2014/main" val="1552283560"/>
                  </a:ext>
                </a:extLst>
              </a:tr>
              <a:tr h="711300">
                <a:tc>
                  <a:txBody>
                    <a:bodyPr/>
                    <a:lstStyle/>
                    <a:p>
                      <a:pPr marL="0" marR="0" algn="ctr">
                        <a:spcBef>
                          <a:spcPts val="0"/>
                        </a:spcBef>
                        <a:spcAft>
                          <a:spcPts val="0"/>
                        </a:spcAft>
                      </a:pPr>
                      <a:r>
                        <a:rPr lang="en-US" sz="1600" dirty="0">
                          <a:effectLst/>
                          <a:latin typeface="Calibri"/>
                          <a:ea typeface="DengXian"/>
                        </a:rPr>
                        <a:t>Quality Management</a:t>
                      </a:r>
                    </a:p>
                  </a:txBody>
                  <a:tcPr marL="68580" marR="68580" marT="0" marB="0" anchor="ctr"/>
                </a:tc>
                <a:tc>
                  <a:txBody>
                    <a:bodyPr/>
                    <a:lstStyle/>
                    <a:p>
                      <a:pPr marL="0" marR="0" algn="ctr">
                        <a:spcBef>
                          <a:spcPts val="0"/>
                        </a:spcBef>
                        <a:spcAft>
                          <a:spcPts val="0"/>
                        </a:spcAft>
                      </a:pPr>
                      <a:r>
                        <a:rPr lang="en-US" sz="1600" dirty="0" err="1">
                          <a:effectLst/>
                        </a:rPr>
                        <a:t>Shishi</a:t>
                      </a:r>
                      <a:r>
                        <a:rPr lang="en-US" sz="1600" dirty="0">
                          <a:effectLst/>
                        </a:rPr>
                        <a:t> ZHANG</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907394659"/>
                  </a:ext>
                </a:extLst>
              </a:tr>
              <a:tr h="751562">
                <a:tc>
                  <a:txBody>
                    <a:bodyPr/>
                    <a:lstStyle/>
                    <a:p>
                      <a:pPr marL="0" marR="0" algn="ctr">
                        <a:spcBef>
                          <a:spcPts val="0"/>
                        </a:spcBef>
                        <a:spcAft>
                          <a:spcPts val="0"/>
                        </a:spcAft>
                      </a:pPr>
                      <a:r>
                        <a:rPr lang="en-US" sz="1600" dirty="0">
                          <a:effectLst/>
                        </a:rPr>
                        <a:t>Q&amp;A</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latin typeface="Calibri"/>
                          <a:ea typeface="DengXian"/>
                        </a:rPr>
                        <a:t>All</a:t>
                      </a:r>
                    </a:p>
                  </a:txBody>
                  <a:tcPr marL="68580" marR="68580" marT="0" marB="0" anchor="ctr"/>
                </a:tc>
                <a:tc>
                  <a:txBody>
                    <a:bodyPr/>
                    <a:lstStyle/>
                    <a:p>
                      <a:pPr marL="0" marR="0" algn="ctr">
                        <a:spcBef>
                          <a:spcPts val="0"/>
                        </a:spcBef>
                        <a:spcAft>
                          <a:spcPts val="0"/>
                        </a:spcAft>
                      </a:pPr>
                      <a:r>
                        <a:rPr lang="en-US" sz="1600" dirty="0">
                          <a:effectLst/>
                        </a:rPr>
                        <a:t>10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68576004"/>
                  </a:ext>
                </a:extLst>
              </a:tr>
            </a:tbl>
          </a:graphicData>
        </a:graphic>
      </p:graphicFrame>
    </p:spTree>
    <p:extLst>
      <p:ext uri="{BB962C8B-B14F-4D97-AF65-F5344CB8AC3E}">
        <p14:creationId xmlns:p14="http://schemas.microsoft.com/office/powerpoint/2010/main" val="369641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5708D8-82B0-44E8-BAE5-EF49452F1D74}"/>
              </a:ext>
            </a:extLst>
          </p:cNvPr>
          <p:cNvSpPr>
            <a:spLocks noGrp="1"/>
          </p:cNvSpPr>
          <p:nvPr>
            <p:ph type="ctrTitle"/>
          </p:nvPr>
        </p:nvSpPr>
        <p:spPr/>
        <p:txBody>
          <a:bodyPr/>
          <a:lstStyle/>
          <a:p>
            <a:r>
              <a:rPr lang="en-US" altLang="zh-CN" dirty="0">
                <a:latin typeface="Calibri"/>
                <a:ea typeface="DengXian"/>
              </a:rPr>
              <a:t>C# Programming</a:t>
            </a:r>
            <a:endParaRPr lang="en-US" dirty="0">
              <a:latin typeface="Arial Narrow"/>
            </a:endParaRPr>
          </a:p>
        </p:txBody>
      </p:sp>
      <p:sp>
        <p:nvSpPr>
          <p:cNvPr id="10" name="Text Placeholder 9">
            <a:extLst>
              <a:ext uri="{FF2B5EF4-FFF2-40B4-BE49-F238E27FC236}">
                <a16:creationId xmlns:a16="http://schemas.microsoft.com/office/drawing/2014/main" id="{C1381686-6493-4BB4-907B-747F6AD236BD}"/>
              </a:ext>
            </a:extLst>
          </p:cNvPr>
          <p:cNvSpPr>
            <a:spLocks noGrp="1"/>
          </p:cNvSpPr>
          <p:nvPr>
            <p:ph type="body" sz="quarter" idx="10"/>
          </p:nvPr>
        </p:nvSpPr>
        <p:spPr/>
        <p:txBody>
          <a:bodyPr/>
          <a:lstStyle/>
          <a:p>
            <a:r>
              <a:rPr lang="en-US" dirty="0"/>
              <a:t>Jialong ZHANG</a:t>
            </a:r>
          </a:p>
        </p:txBody>
      </p:sp>
    </p:spTree>
    <p:extLst>
      <p:ext uri="{BB962C8B-B14F-4D97-AF65-F5344CB8AC3E}">
        <p14:creationId xmlns:p14="http://schemas.microsoft.com/office/powerpoint/2010/main" val="32298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94F6-B524-4D94-94B1-95F2E9CEC0BE}"/>
              </a:ext>
            </a:extLst>
          </p:cNvPr>
          <p:cNvSpPr>
            <a:spLocks noGrp="1"/>
          </p:cNvSpPr>
          <p:nvPr>
            <p:ph type="title"/>
          </p:nvPr>
        </p:nvSpPr>
        <p:spPr/>
        <p:txBody>
          <a:bodyPr/>
          <a:lstStyle/>
          <a:p>
            <a:r>
              <a:rPr lang="en-US" altLang="zh-CN" dirty="0"/>
              <a:t>Daily Schedule</a:t>
            </a:r>
            <a:endParaRPr lang="zh-CN" altLang="en-US" dirty="0"/>
          </a:p>
        </p:txBody>
      </p:sp>
      <p:sp>
        <p:nvSpPr>
          <p:cNvPr id="3" name="Content Placeholder 2">
            <a:extLst>
              <a:ext uri="{FF2B5EF4-FFF2-40B4-BE49-F238E27FC236}">
                <a16:creationId xmlns:a16="http://schemas.microsoft.com/office/drawing/2014/main" id="{45703453-C058-4EE8-9778-6B1AE6EBDEE9}"/>
              </a:ext>
            </a:extLst>
          </p:cNvPr>
          <p:cNvSpPr>
            <a:spLocks noGrp="1"/>
          </p:cNvSpPr>
          <p:nvPr>
            <p:ph idx="1"/>
          </p:nvPr>
        </p:nvSpPr>
        <p:spPr/>
        <p:txBody>
          <a:bodyPr/>
          <a:lstStyle/>
          <a:p>
            <a:pPr marL="342900" indent="-342900">
              <a:buFont typeface="Arial" panose="020B0604020202020204" pitchFamily="34" charset="0"/>
              <a:buChar char="•"/>
            </a:pPr>
            <a:r>
              <a:rPr lang="en-US" altLang="zh-CN" dirty="0"/>
              <a:t>Daily Stand-up Meeting 9:00 – 9:30 </a:t>
            </a:r>
          </a:p>
          <a:p>
            <a:r>
              <a:rPr lang="en-US" altLang="zh-CN" dirty="0"/>
              <a:t>	WeChat Voice Call; Context and Knowledge Sharing by Grace; Status Sharing; Plan Making;</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Daily Review 18:00</a:t>
            </a:r>
          </a:p>
          <a:p>
            <a:r>
              <a:rPr lang="en-US" altLang="zh-CN" dirty="0"/>
              <a:t>	Status Sharing in WeChat; Code Review; Interactive Real-Time Learning; Help Session; </a:t>
            </a:r>
          </a:p>
          <a:p>
            <a:endParaRPr lang="en-US" altLang="zh-CN" dirty="0"/>
          </a:p>
          <a:p>
            <a:pPr marL="342900" indent="-342900">
              <a:buFont typeface="Arial" panose="020B0604020202020204" pitchFamily="34" charset="0"/>
              <a:buChar char="•"/>
            </a:pPr>
            <a:r>
              <a:rPr lang="en-US" altLang="zh-CN" dirty="0"/>
              <a:t>Free Discussion Chatroom all-day </a:t>
            </a:r>
          </a:p>
        </p:txBody>
      </p:sp>
      <p:sp>
        <p:nvSpPr>
          <p:cNvPr id="4" name="Slide Number Placeholder 3">
            <a:extLst>
              <a:ext uri="{FF2B5EF4-FFF2-40B4-BE49-F238E27FC236}">
                <a16:creationId xmlns:a16="http://schemas.microsoft.com/office/drawing/2014/main" id="{07F69609-BF9B-4A8D-80B7-1263CBCE6E5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08F06696-AA03-49FE-9267-09F0DE5AE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986055"/>
            <a:ext cx="2262482" cy="2053637"/>
          </a:xfrm>
          <a:prstGeom prst="rect">
            <a:avLst/>
          </a:prstGeom>
        </p:spPr>
      </p:pic>
    </p:spTree>
    <p:extLst>
      <p:ext uri="{BB962C8B-B14F-4D97-AF65-F5344CB8AC3E}">
        <p14:creationId xmlns:p14="http://schemas.microsoft.com/office/powerpoint/2010/main" val="215178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E805-2EAF-4EC2-A4FC-A38BE109A5AF}"/>
              </a:ext>
            </a:extLst>
          </p:cNvPr>
          <p:cNvSpPr>
            <a:spLocks noGrp="1"/>
          </p:cNvSpPr>
          <p:nvPr>
            <p:ph type="title"/>
          </p:nvPr>
        </p:nvSpPr>
        <p:spPr/>
        <p:txBody>
          <a:bodyPr/>
          <a:lstStyle/>
          <a:p>
            <a:r>
              <a:rPr lang="en-US" dirty="0"/>
              <a:t>Learning the C# Language</a:t>
            </a:r>
          </a:p>
        </p:txBody>
      </p:sp>
      <p:sp>
        <p:nvSpPr>
          <p:cNvPr id="8" name="Content Placeholder 2">
            <a:extLst>
              <a:ext uri="{FF2B5EF4-FFF2-40B4-BE49-F238E27FC236}">
                <a16:creationId xmlns:a16="http://schemas.microsoft.com/office/drawing/2014/main" id="{C20D4113-2D99-4270-B2BD-5639542224EB}"/>
              </a:ext>
            </a:extLst>
          </p:cNvPr>
          <p:cNvSpPr>
            <a:spLocks noGrp="1"/>
          </p:cNvSpPr>
          <p:nvPr>
            <p:ph idx="1"/>
          </p:nvPr>
        </p:nvSpPr>
        <p:spPr>
          <a:xfrm>
            <a:off x="442913" y="1267496"/>
            <a:ext cx="11306174" cy="4500562"/>
          </a:xfrm>
        </p:spPr>
        <p:txBody>
          <a:bodyPr/>
          <a:lstStyle/>
          <a:p>
            <a:pPr marL="285750" indent="-285750">
              <a:lnSpc>
                <a:spcPts val="1880"/>
              </a:lnSpc>
              <a:buFont typeface="Arial" panose="020B0604020202020204" pitchFamily="34" charset="0"/>
              <a:buChar char="•"/>
            </a:pPr>
            <a:r>
              <a:rPr lang="en-US" altLang="zh-CN" dirty="0"/>
              <a:t>Text book: Illustrated C# 7 (C#</a:t>
            </a:r>
            <a:r>
              <a:rPr lang="zh-CN" altLang="en-US" dirty="0"/>
              <a:t>图解教程）</a:t>
            </a:r>
            <a:endParaRPr lang="en-US" altLang="zh-CN" dirty="0"/>
          </a:p>
          <a:p>
            <a:pPr>
              <a:lnSpc>
                <a:spcPts val="1880"/>
              </a:lnSpc>
            </a:pPr>
            <a:r>
              <a:rPr lang="en-US" altLang="zh-CN" dirty="0">
                <a:hlinkClick r:id="rId2"/>
              </a:rPr>
              <a:t>https://github.com/Archangelxzy/Csharp--/blob/master/ReadNote.md</a:t>
            </a:r>
            <a:r>
              <a:rPr lang="en-US" altLang="zh-CN" dirty="0"/>
              <a:t> by LIU Lin</a:t>
            </a:r>
          </a:p>
          <a:p>
            <a:pPr marL="285750" indent="-285750">
              <a:lnSpc>
                <a:spcPts val="1880"/>
              </a:lnSpc>
              <a:buFont typeface="Arial" panose="020B0604020202020204" pitchFamily="34" charset="0"/>
              <a:buChar char="•"/>
            </a:pPr>
            <a:r>
              <a:rPr lang="en-US" altLang="zh-CN" dirty="0"/>
              <a:t>Programming Practices: </a:t>
            </a:r>
            <a:r>
              <a:rPr lang="en-US" altLang="zh-CN" dirty="0" err="1"/>
              <a:t>Edabit</a:t>
            </a:r>
            <a:r>
              <a:rPr lang="en-US" altLang="zh-CN" dirty="0"/>
              <a:t>, </a:t>
            </a:r>
            <a:r>
              <a:rPr lang="en-US" altLang="zh-CN" dirty="0" err="1"/>
              <a:t>Leetcode</a:t>
            </a:r>
            <a:r>
              <a:rPr lang="en-US" altLang="zh-CN" dirty="0"/>
              <a:t>, etc. </a:t>
            </a:r>
          </a:p>
          <a:p>
            <a:pPr>
              <a:lnSpc>
                <a:spcPts val="1880"/>
              </a:lnSpc>
            </a:pPr>
            <a:r>
              <a:rPr lang="en-US" altLang="zh-CN" dirty="0">
                <a:hlinkClick r:id="rId3"/>
              </a:rPr>
              <a:t>https://github.com/jzhang182</a:t>
            </a:r>
            <a:endParaRPr lang="en-US" altLang="zh-CN" dirty="0"/>
          </a:p>
          <a:p>
            <a:pPr marL="285750" indent="-285750">
              <a:lnSpc>
                <a:spcPts val="1880"/>
              </a:lnSpc>
              <a:buFont typeface="Arial" panose="020B0604020202020204" pitchFamily="34" charset="0"/>
              <a:buChar char="•"/>
            </a:pPr>
            <a:r>
              <a:rPr lang="en-US" altLang="zh-CN" dirty="0"/>
              <a:t>Further learning materials: Microsoft documents, Pluralsight, etc.  </a:t>
            </a:r>
          </a:p>
          <a:p>
            <a:pPr marL="285750" indent="-285750">
              <a:lnSpc>
                <a:spcPts val="1880"/>
              </a:lnSpc>
              <a:buFont typeface="Arial" panose="020B0604020202020204" pitchFamily="34" charset="0"/>
              <a:buChar char="•"/>
            </a:pPr>
            <a:endParaRPr lang="zh-CN" altLang="en-US" dirty="0"/>
          </a:p>
          <a:p>
            <a:endParaRPr lang="zh-CN" altLang="en-US" dirty="0"/>
          </a:p>
        </p:txBody>
      </p:sp>
      <p:pic>
        <p:nvPicPr>
          <p:cNvPr id="10" name="Picture 9">
            <a:extLst>
              <a:ext uri="{FF2B5EF4-FFF2-40B4-BE49-F238E27FC236}">
                <a16:creationId xmlns:a16="http://schemas.microsoft.com/office/drawing/2014/main" id="{B9C48616-E19D-4F07-A1B2-F107B91FD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937" y="3918196"/>
            <a:ext cx="3824799" cy="1492092"/>
          </a:xfrm>
          <a:prstGeom prst="rect">
            <a:avLst/>
          </a:prstGeom>
        </p:spPr>
      </p:pic>
      <p:pic>
        <p:nvPicPr>
          <p:cNvPr id="12" name="Picture 11">
            <a:extLst>
              <a:ext uri="{FF2B5EF4-FFF2-40B4-BE49-F238E27FC236}">
                <a16:creationId xmlns:a16="http://schemas.microsoft.com/office/drawing/2014/main" id="{50B3CDB9-B2F4-45AC-93BD-09455A070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165" y="3546794"/>
            <a:ext cx="3824799" cy="2997816"/>
          </a:xfrm>
          <a:prstGeom prst="rect">
            <a:avLst/>
          </a:prstGeom>
        </p:spPr>
      </p:pic>
      <p:pic>
        <p:nvPicPr>
          <p:cNvPr id="14" name="Picture 13">
            <a:extLst>
              <a:ext uri="{FF2B5EF4-FFF2-40B4-BE49-F238E27FC236}">
                <a16:creationId xmlns:a16="http://schemas.microsoft.com/office/drawing/2014/main" id="{EFC147F6-C6A3-4544-A86D-80D12357A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591" y="441324"/>
            <a:ext cx="1811490" cy="2274166"/>
          </a:xfrm>
          <a:prstGeom prst="rect">
            <a:avLst/>
          </a:prstGeom>
        </p:spPr>
      </p:pic>
      <p:pic>
        <p:nvPicPr>
          <p:cNvPr id="16" name="Picture 15">
            <a:extLst>
              <a:ext uri="{FF2B5EF4-FFF2-40B4-BE49-F238E27FC236}">
                <a16:creationId xmlns:a16="http://schemas.microsoft.com/office/drawing/2014/main" id="{A47CD799-767D-43F0-A25B-017806A6D150}"/>
              </a:ext>
            </a:extLst>
          </p:cNvPr>
          <p:cNvPicPr>
            <a:picLocks noChangeAspect="1"/>
          </p:cNvPicPr>
          <p:nvPr/>
        </p:nvPicPr>
        <p:blipFill rotWithShape="1">
          <a:blip r:embed="rId7">
            <a:extLst>
              <a:ext uri="{28A0092B-C50C-407E-A947-70E740481C1C}">
                <a14:useLocalDpi xmlns:a14="http://schemas.microsoft.com/office/drawing/2010/main" val="0"/>
              </a:ext>
            </a:extLst>
          </a:blip>
          <a:srcRect l="64649" t="335" r="87" b="-335"/>
          <a:stretch/>
        </p:blipFill>
        <p:spPr>
          <a:xfrm>
            <a:off x="8795709" y="3546794"/>
            <a:ext cx="2308093" cy="2623817"/>
          </a:xfrm>
          <a:prstGeom prst="rect">
            <a:avLst/>
          </a:prstGeom>
        </p:spPr>
      </p:pic>
    </p:spTree>
    <p:extLst>
      <p:ext uri="{BB962C8B-B14F-4D97-AF65-F5344CB8AC3E}">
        <p14:creationId xmlns:p14="http://schemas.microsoft.com/office/powerpoint/2010/main" val="386376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901F-7149-4EB9-8FB9-4D57CA1B698F}"/>
              </a:ext>
            </a:extLst>
          </p:cNvPr>
          <p:cNvSpPr>
            <a:spLocks noGrp="1"/>
          </p:cNvSpPr>
          <p:nvPr>
            <p:ph type="title"/>
          </p:nvPr>
        </p:nvSpPr>
        <p:spPr/>
        <p:txBody>
          <a:bodyPr/>
          <a:lstStyle/>
          <a:p>
            <a:r>
              <a:rPr lang="en-US" altLang="zh-CN" dirty="0" err="1"/>
              <a:t>Softwares</a:t>
            </a:r>
            <a:r>
              <a:rPr lang="en-US" altLang="zh-CN" dirty="0"/>
              <a:t> and extensions usage</a:t>
            </a:r>
            <a:endParaRPr lang="zh-CN" altLang="en-US" dirty="0"/>
          </a:p>
        </p:txBody>
      </p:sp>
      <p:sp>
        <p:nvSpPr>
          <p:cNvPr id="3" name="Content Placeholder 2">
            <a:extLst>
              <a:ext uri="{FF2B5EF4-FFF2-40B4-BE49-F238E27FC236}">
                <a16:creationId xmlns:a16="http://schemas.microsoft.com/office/drawing/2014/main" id="{7EB48B27-91BF-4711-B1B3-4C1167CDEAB8}"/>
              </a:ext>
            </a:extLst>
          </p:cNvPr>
          <p:cNvSpPr>
            <a:spLocks noGrp="1"/>
          </p:cNvSpPr>
          <p:nvPr>
            <p:ph idx="1"/>
          </p:nvPr>
        </p:nvSpPr>
        <p:spPr/>
        <p:txBody>
          <a:bodyPr/>
          <a:lstStyle/>
          <a:p>
            <a:pPr marL="342900" indent="-342900">
              <a:buFont typeface="Arial" panose="020B0604020202020204" pitchFamily="34" charset="0"/>
              <a:buChar char="•"/>
            </a:pPr>
            <a:r>
              <a:rPr lang="en-US" altLang="zh-CN" dirty="0"/>
              <a:t>Coding: Visual Studio Code, Visual Studio 2019 Community</a:t>
            </a:r>
          </a:p>
          <a:p>
            <a:endParaRPr lang="en-US" altLang="zh-CN" dirty="0"/>
          </a:p>
          <a:p>
            <a:pPr marL="342900" indent="-342900">
              <a:buFont typeface="Arial" panose="020B0604020202020204" pitchFamily="34" charset="0"/>
              <a:buChar char="•"/>
            </a:pPr>
            <a:r>
              <a:rPr lang="en-US" altLang="zh-CN" dirty="0"/>
              <a:t>Quality Management: </a:t>
            </a:r>
            <a:r>
              <a:rPr lang="en-US" altLang="zh-CN" dirty="0" err="1"/>
              <a:t>OpenCover</a:t>
            </a:r>
            <a:r>
              <a:rPr lang="en-US" altLang="zh-CN" dirty="0"/>
              <a:t>, </a:t>
            </a:r>
            <a:r>
              <a:rPr lang="en-US" altLang="zh-CN" dirty="0" err="1"/>
              <a:t>Xmind</a:t>
            </a:r>
            <a:r>
              <a:rPr lang="en-US" altLang="zh-CN" dirty="0"/>
              <a:t>,</a:t>
            </a:r>
          </a:p>
          <a:p>
            <a:endParaRPr lang="zh-CN" altLang="en-US" dirty="0"/>
          </a:p>
        </p:txBody>
      </p:sp>
      <p:sp>
        <p:nvSpPr>
          <p:cNvPr id="4" name="Slide Number Placeholder 3">
            <a:extLst>
              <a:ext uri="{FF2B5EF4-FFF2-40B4-BE49-F238E27FC236}">
                <a16:creationId xmlns:a16="http://schemas.microsoft.com/office/drawing/2014/main" id="{D113CA84-B22F-4C68-9F2D-8BCB053333D0}"/>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EB1FA576-EEC8-4C6A-A61B-14403BEAFE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148" y="3429000"/>
            <a:ext cx="4662921" cy="2545178"/>
          </a:xfrm>
          <a:prstGeom prst="rect">
            <a:avLst/>
          </a:prstGeom>
        </p:spPr>
      </p:pic>
    </p:spTree>
    <p:extLst>
      <p:ext uri="{BB962C8B-B14F-4D97-AF65-F5344CB8AC3E}">
        <p14:creationId xmlns:p14="http://schemas.microsoft.com/office/powerpoint/2010/main" val="42563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6BB5-F33D-40EA-AA3B-A0CB3F746E1E}"/>
              </a:ext>
            </a:extLst>
          </p:cNvPr>
          <p:cNvSpPr>
            <a:spLocks noGrp="1"/>
          </p:cNvSpPr>
          <p:nvPr>
            <p:ph type="title"/>
          </p:nvPr>
        </p:nvSpPr>
        <p:spPr/>
        <p:txBody>
          <a:bodyPr/>
          <a:lstStyle/>
          <a:p>
            <a:r>
              <a:rPr lang="en-US" altLang="zh-CN" dirty="0"/>
              <a:t>Individual Projects and Testing</a:t>
            </a:r>
            <a:endParaRPr lang="zh-CN" altLang="en-US" dirty="0"/>
          </a:p>
        </p:txBody>
      </p:sp>
      <p:sp>
        <p:nvSpPr>
          <p:cNvPr id="3" name="Content Placeholder 2">
            <a:extLst>
              <a:ext uri="{FF2B5EF4-FFF2-40B4-BE49-F238E27FC236}">
                <a16:creationId xmlns:a16="http://schemas.microsoft.com/office/drawing/2014/main" id="{73F956C4-5D3E-4E92-AF60-76A1F9F470F0}"/>
              </a:ext>
            </a:extLst>
          </p:cNvPr>
          <p:cNvSpPr>
            <a:spLocks noGrp="1"/>
          </p:cNvSpPr>
          <p:nvPr>
            <p:ph idx="1"/>
          </p:nvPr>
        </p:nvSpPr>
        <p:spPr/>
        <p:txBody>
          <a:bodyPr/>
          <a:lstStyle/>
          <a:p>
            <a:pPr marL="342900" indent="-342900">
              <a:buFont typeface="Arial" panose="020B0604020202020204" pitchFamily="34" charset="0"/>
              <a:buChar char="•"/>
            </a:pPr>
            <a:r>
              <a:rPr lang="en-US" altLang="zh-CN" dirty="0"/>
              <a:t>Coding exercises and challenges</a:t>
            </a:r>
          </a:p>
          <a:p>
            <a:pPr marL="747713" lvl="1" indent="-342900">
              <a:buFont typeface="Arial" panose="020B0604020202020204" pitchFamily="34" charset="0"/>
              <a:buChar char="•"/>
            </a:pPr>
            <a:r>
              <a:rPr lang="en-US" altLang="zh-CN" dirty="0"/>
              <a:t>Algorithms: Searching, Sorting, etc.</a:t>
            </a:r>
          </a:p>
          <a:p>
            <a:pPr marL="747713" lvl="1" indent="-342900">
              <a:buFont typeface="Arial" panose="020B0604020202020204" pitchFamily="34" charset="0"/>
              <a:buChar char="•"/>
            </a:pPr>
            <a:r>
              <a:rPr lang="en-US" altLang="zh-CN" dirty="0"/>
              <a:t>Performance: Speed, Stability</a:t>
            </a:r>
          </a:p>
          <a:p>
            <a:pPr marL="747713" lvl="1" indent="-342900">
              <a:buFont typeface="Arial" panose="020B0604020202020204" pitchFamily="34" charset="0"/>
              <a:buChar char="•"/>
            </a:pPr>
            <a:r>
              <a:rPr lang="en-US" altLang="zh-CN" dirty="0"/>
              <a:t>User Friendly: Naming and coding rules, code review</a:t>
            </a:r>
          </a:p>
          <a:p>
            <a:pPr marL="342900" indent="-342900">
              <a:buFont typeface="Arial" panose="020B0604020202020204" pitchFamily="34" charset="0"/>
              <a:buChar char="•"/>
            </a:pPr>
            <a:r>
              <a:rPr lang="en-US" altLang="zh-CN" dirty="0"/>
              <a:t>Console Apps</a:t>
            </a:r>
          </a:p>
          <a:p>
            <a:pPr marL="747713" lvl="1" indent="-342900">
              <a:buFont typeface="Arial" panose="020B0604020202020204" pitchFamily="34" charset="0"/>
              <a:buChar char="•"/>
            </a:pPr>
            <a:r>
              <a:rPr lang="en-US" altLang="zh-CN" dirty="0"/>
              <a:t>Trajectory Views</a:t>
            </a:r>
          </a:p>
          <a:p>
            <a:pPr marL="747713" lvl="1" indent="-342900">
              <a:buFont typeface="Arial" panose="020B0604020202020204" pitchFamily="34" charset="0"/>
              <a:buChar char="•"/>
            </a:pPr>
            <a:r>
              <a:rPr lang="en-US" altLang="zh-CN" dirty="0"/>
              <a:t>Health Records System</a:t>
            </a:r>
          </a:p>
          <a:p>
            <a:pPr marL="747713" lvl="1" indent="-342900">
              <a:buFont typeface="Arial" panose="020B0604020202020204" pitchFamily="34" charset="0"/>
              <a:buChar char="•"/>
            </a:pPr>
            <a:r>
              <a:rPr lang="en-US" altLang="zh-CN" dirty="0"/>
              <a:t>Unit testing and UX</a:t>
            </a:r>
          </a:p>
          <a:p>
            <a:pPr marL="342900" indent="-342900">
              <a:buFont typeface="Arial" panose="020B0604020202020204" pitchFamily="34" charset="0"/>
              <a:buChar char="•"/>
            </a:pPr>
            <a:r>
              <a:rPr lang="en-US" altLang="zh-CN" dirty="0"/>
              <a:t>Windows Forms Apps</a:t>
            </a:r>
          </a:p>
          <a:p>
            <a:pPr marL="747713" lvl="1" indent="-342900">
              <a:buFont typeface="Arial" panose="020B0604020202020204" pitchFamily="34" charset="0"/>
              <a:buChar char="•"/>
            </a:pPr>
            <a:r>
              <a:rPr lang="en-US" altLang="zh-CN" dirty="0"/>
              <a:t>Health Records System</a:t>
            </a:r>
          </a:p>
          <a:p>
            <a:pPr marL="747713" lvl="1" indent="-342900">
              <a:buFont typeface="Arial" panose="020B0604020202020204" pitchFamily="34" charset="0"/>
              <a:buChar char="•"/>
            </a:pPr>
            <a:r>
              <a:rPr lang="en-US" altLang="zh-CN" dirty="0"/>
              <a:t>Test Cases</a:t>
            </a:r>
          </a:p>
          <a:p>
            <a:pPr marL="747713" lvl="1" indent="-342900">
              <a:buFont typeface="Arial" panose="020B0604020202020204" pitchFamily="34" charset="0"/>
              <a:buChar char="•"/>
            </a:pPr>
            <a:r>
              <a:rPr lang="en-US" altLang="zh-CN" dirty="0" err="1"/>
              <a:t>MindLine</a:t>
            </a:r>
            <a:endParaRPr lang="en-US" altLang="zh-CN" dirty="0"/>
          </a:p>
        </p:txBody>
      </p:sp>
      <p:sp>
        <p:nvSpPr>
          <p:cNvPr id="4" name="Slide Number Placeholder 3">
            <a:extLst>
              <a:ext uri="{FF2B5EF4-FFF2-40B4-BE49-F238E27FC236}">
                <a16:creationId xmlns:a16="http://schemas.microsoft.com/office/drawing/2014/main" id="{38D97141-7CA0-44DD-BF50-57A4FC7E8AF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7D11156D-8656-45CD-860D-89AA1AE8A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683" y="274745"/>
            <a:ext cx="2581661" cy="2203344"/>
          </a:xfrm>
          <a:prstGeom prst="rect">
            <a:avLst/>
          </a:prstGeom>
        </p:spPr>
      </p:pic>
      <p:pic>
        <p:nvPicPr>
          <p:cNvPr id="9" name="Picture 8">
            <a:extLst>
              <a:ext uri="{FF2B5EF4-FFF2-40B4-BE49-F238E27FC236}">
                <a16:creationId xmlns:a16="http://schemas.microsoft.com/office/drawing/2014/main" id="{EB823335-1FDC-4B36-8814-6998E863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019" y="3703979"/>
            <a:ext cx="6003303" cy="2138021"/>
          </a:xfrm>
          <a:prstGeom prst="rect">
            <a:avLst/>
          </a:prstGeom>
        </p:spPr>
      </p:pic>
      <p:pic>
        <p:nvPicPr>
          <p:cNvPr id="11" name="Picture 10">
            <a:extLst>
              <a:ext uri="{FF2B5EF4-FFF2-40B4-BE49-F238E27FC236}">
                <a16:creationId xmlns:a16="http://schemas.microsoft.com/office/drawing/2014/main" id="{CCF5E463-A393-4B59-BA67-03E3C898F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452" y="244844"/>
            <a:ext cx="3071744" cy="3364956"/>
          </a:xfrm>
          <a:prstGeom prst="rect">
            <a:avLst/>
          </a:prstGeom>
        </p:spPr>
      </p:pic>
    </p:spTree>
    <p:extLst>
      <p:ext uri="{BB962C8B-B14F-4D97-AF65-F5344CB8AC3E}">
        <p14:creationId xmlns:p14="http://schemas.microsoft.com/office/powerpoint/2010/main" val="3372186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Lin LIU</a:t>
            </a:r>
            <a:endParaRPr lang="zh-CN" altLang="en-US" dirty="0"/>
          </a:p>
        </p:txBody>
      </p:sp>
      <p:sp>
        <p:nvSpPr>
          <p:cNvPr id="3" name="标题 2"/>
          <p:cNvSpPr>
            <a:spLocks noGrp="1"/>
          </p:cNvSpPr>
          <p:nvPr>
            <p:ph type="ctrTitle"/>
          </p:nvPr>
        </p:nvSpPr>
        <p:spPr>
          <a:xfrm>
            <a:off x="451876" y="2690438"/>
            <a:ext cx="9447133" cy="2387600"/>
          </a:xfrm>
        </p:spPr>
        <p:txBody>
          <a:bodyPr/>
          <a:lstStyle/>
          <a:p>
            <a:r>
              <a:rPr lang="en-US" altLang="zh-CN" dirty="0" smtClean="0"/>
              <a:t>Windows Forms Applications </a:t>
            </a:r>
            <a:br>
              <a:rPr lang="en-US" altLang="zh-CN" dirty="0" smtClean="0"/>
            </a:br>
            <a:r>
              <a:rPr lang="en-US" altLang="zh-CN" sz="4000" dirty="0" smtClean="0"/>
              <a:t>– case: Employee Health Records System</a:t>
            </a: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9FC2"/>
              </a:solidFill>
              <a:effectLst/>
              <a:uLnTx/>
              <a:uFillTx/>
              <a:latin typeface="Arial Narrow" charset="0"/>
            </a:endParaRPr>
          </a:p>
        </p:txBody>
      </p:sp>
    </p:spTree>
    <p:extLst>
      <p:ext uri="{BB962C8B-B14F-4D97-AF65-F5344CB8AC3E}">
        <p14:creationId xmlns:p14="http://schemas.microsoft.com/office/powerpoint/2010/main" val="290309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Objective</a:t>
            </a:r>
            <a:endParaRPr lang="zh-CN" altLang="en-US" dirty="0"/>
          </a:p>
        </p:txBody>
      </p:sp>
      <p:sp>
        <p:nvSpPr>
          <p:cNvPr id="3" name="内容占位符 2"/>
          <p:cNvSpPr>
            <a:spLocks noGrp="1"/>
          </p:cNvSpPr>
          <p:nvPr>
            <p:ph idx="1"/>
          </p:nvPr>
        </p:nvSpPr>
        <p:spPr/>
        <p:txBody>
          <a:bodyPr/>
          <a:lstStyle/>
          <a:p>
            <a:pPr marL="342900" indent="-342900">
              <a:lnSpc>
                <a:spcPct val="150000"/>
              </a:lnSpc>
              <a:buFontTx/>
              <a:buChar char="-"/>
            </a:pPr>
            <a:r>
              <a:rPr lang="en-US" altLang="zh-CN" dirty="0" smtClean="0"/>
              <a:t>Learn building </a:t>
            </a:r>
            <a:r>
              <a:rPr lang="en-US" altLang="zh-CN" b="1" dirty="0" smtClean="0"/>
              <a:t>graphically rich interactive applications</a:t>
            </a:r>
          </a:p>
          <a:p>
            <a:pPr marL="342900" indent="-342900">
              <a:lnSpc>
                <a:spcPct val="150000"/>
              </a:lnSpc>
              <a:buFontTx/>
              <a:buChar char="-"/>
            </a:pPr>
            <a:r>
              <a:rPr lang="en-US" altLang="zh-CN" dirty="0" smtClean="0"/>
              <a:t>Learn </a:t>
            </a:r>
            <a:r>
              <a:rPr lang="en-US" altLang="zh-CN" b="1" dirty="0" smtClean="0"/>
              <a:t>Windows Forms programming</a:t>
            </a:r>
          </a:p>
          <a:p>
            <a:pPr marL="747713" lvl="1" indent="-342900">
              <a:lnSpc>
                <a:spcPct val="150000"/>
              </a:lnSpc>
              <a:buFontTx/>
              <a:buChar char="-"/>
            </a:pPr>
            <a:r>
              <a:rPr lang="en-US" altLang="zh-CN" dirty="0" smtClean="0"/>
              <a:t>Windows Forms controls</a:t>
            </a:r>
          </a:p>
          <a:p>
            <a:pPr marL="747713" lvl="1" indent="-342900">
              <a:lnSpc>
                <a:spcPct val="150000"/>
              </a:lnSpc>
              <a:buFontTx/>
              <a:buChar char="-"/>
            </a:pPr>
            <a:r>
              <a:rPr lang="en-US" altLang="zh-CN" dirty="0" smtClean="0"/>
              <a:t>Handling of user inputs, event handlers</a:t>
            </a:r>
          </a:p>
          <a:p>
            <a:pPr marL="747713" lvl="1" indent="-342900">
              <a:lnSpc>
                <a:spcPct val="150000"/>
              </a:lnSpc>
              <a:buFontTx/>
              <a:buChar char="-"/>
            </a:pPr>
            <a:r>
              <a:rPr lang="en-US" altLang="zh-CN" dirty="0" smtClean="0"/>
              <a:t>UI &amp; UX design</a:t>
            </a:r>
          </a:p>
          <a:p>
            <a:pPr marL="342900" indent="-342900">
              <a:lnSpc>
                <a:spcPct val="150000"/>
              </a:lnSpc>
              <a:buFontTx/>
              <a:buChar char="-"/>
            </a:pPr>
            <a:r>
              <a:rPr lang="en-US" altLang="zh-CN" dirty="0" smtClean="0"/>
              <a:t>Learn </a:t>
            </a:r>
            <a:r>
              <a:rPr lang="en-US" altLang="zh-CN" b="1" dirty="0" smtClean="0"/>
              <a:t>quality management</a:t>
            </a:r>
          </a:p>
          <a:p>
            <a:pPr marL="747713" lvl="1" indent="-342900">
              <a:buFontTx/>
              <a:buChar char="-"/>
            </a:pPr>
            <a:endParaRPr lang="en-US" altLang="zh-CN" dirty="0" smtClean="0"/>
          </a:p>
          <a:p>
            <a:pPr marL="342900" indent="-342900">
              <a:buFontTx/>
              <a:buChar char="-"/>
            </a:pP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2097561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ows Theme">
  <a:themeElements>
    <a:clrScheme name="Custom 1">
      <a:dk1>
        <a:sysClr val="windowText" lastClr="000000"/>
      </a:dk1>
      <a:lt1>
        <a:sysClr val="window" lastClr="FFFFFF"/>
      </a:lt1>
      <a:dk2>
        <a:srgbClr val="44546A"/>
      </a:dk2>
      <a:lt2>
        <a:srgbClr val="E7E6E6"/>
      </a:lt2>
      <a:accent1>
        <a:srgbClr val="4472C4"/>
      </a:accent1>
      <a:accent2>
        <a:srgbClr val="009FC2"/>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well #1">
      <a:majorFont>
        <a:latin typeface="Arial Narrow"/>
        <a:ea typeface="Gill Sans"/>
        <a:cs typeface="Gill Sans"/>
      </a:majorFont>
      <a:minorFont>
        <a:latin typeface="Arial Narrow"/>
        <a:ea typeface="Gill Sans"/>
        <a:cs typeface="Gill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95CC4"/>
        </a:solidFill>
        <a:ln>
          <a:noFill/>
        </a:ln>
        <a:effectLst/>
        <a:extLst>
          <a:ext uri="{91240B29-F687-4f45-9708-019B960494DF}">
            <a14:hiddenLine xmlns=""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solidFill>
          <a:srgbClr val="095CC4"/>
        </a:solidFill>
        <a:ln>
          <a:noFill/>
        </a:ln>
        <a:effectLst/>
        <a:extLst>
          <a:ext uri="{91240B29-F687-4f45-9708-019B960494DF}">
            <a14:hiddenLine xmlns=""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well #1">
      <a:majorFont>
        <a:latin typeface="Arial Narrow"/>
        <a:ea typeface="Gill Sans"/>
        <a:cs typeface="Gill Sans"/>
      </a:majorFont>
      <a:minorFont>
        <a:latin typeface="Arial Narrow"/>
        <a:ea typeface="Gill Sans"/>
        <a:cs typeface="Gill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95CC4"/>
        </a:solidFill>
        <a:ln>
          <a:noFill/>
        </a:ln>
        <a:effectLst/>
        <a:extLst>
          <a:ext uri="{91240B29-F687-4f45-9708-019B960494DF}">
            <a14:hiddenLine xmlns=""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solidFill>
          <a:srgbClr val="095CC4"/>
        </a:solidFill>
        <a:ln>
          <a:noFill/>
        </a:ln>
        <a:effectLst/>
        <a:extLst>
          <a:ext uri="{91240B29-F687-4f45-9708-019B960494DF}">
            <a14:hiddenLine xmlns="" xmlns:a14="http://schemas.microsoft.com/office/drawing/2010/main" w="12700" cap="flat" cmpd="sng" algn="ctr">
              <a:solidFill>
                <a:schemeClr val="tx1"/>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2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3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9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Record_x0020_Class xmlns="90ce5915-e0de-4907-a569-9bd4719c9a87">Select if content is a Record...</Record_x0020_Clas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0324A2B08B9247A841AA24B3D2AB29" ma:contentTypeVersion="17" ma:contentTypeDescription="Create a new document." ma:contentTypeScope="" ma:versionID="93e6f2dce83f01e2b6062e6be3137229">
  <xsd:schema xmlns:xsd="http://www.w3.org/2001/XMLSchema" xmlns:xs="http://www.w3.org/2001/XMLSchema" xmlns:p="http://schemas.microsoft.com/office/2006/metadata/properties" xmlns:ns2="90ce5915-e0de-4907-a569-9bd4719c9a87" xmlns:ns3="http://schemas.microsoft.com/sharepoint/v3/fields" xmlns:ns4="cc57561c-9a37-4f31-8cbd-85b53ad04c49" targetNamespace="http://schemas.microsoft.com/office/2006/metadata/properties" ma:root="true" ma:fieldsID="3657d1f2bb80c187a035bb83301a517c" ns2:_="" ns3:_="" ns4:_="">
    <xsd:import namespace="90ce5915-e0de-4907-a569-9bd4719c9a87"/>
    <xsd:import namespace="http://schemas.microsoft.com/sharepoint/v3/fields"/>
    <xsd:import namespace="cc57561c-9a37-4f31-8cbd-85b53ad04c49"/>
    <xsd:element name="properties">
      <xsd:complexType>
        <xsd:sequence>
          <xsd:element name="documentManagement">
            <xsd:complexType>
              <xsd:all>
                <xsd:element ref="ns2:Record_x0020_Class" minOccurs="0"/>
                <xsd:element ref="ns2:MediaServiceMetadata" minOccurs="0"/>
                <xsd:element ref="ns2:MediaServiceFastMetadata" minOccurs="0"/>
                <xsd:element ref="ns3:_Version" minOccurs="0"/>
                <xsd:element ref="ns4:SharedWithUsers" minOccurs="0"/>
                <xsd:element ref="ns4: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ce5915-e0de-4907-a569-9bd4719c9a87" elementFormDefault="qualified">
    <xsd:import namespace="http://schemas.microsoft.com/office/2006/documentManagement/types"/>
    <xsd:import namespace="http://schemas.microsoft.com/office/infopath/2007/PartnerControls"/>
    <xsd:element name="Record_x0020_Class" ma:index="4" nillable="true" ma:displayName="Record Class" ma:default="Select if content is a Record..." ma:description="First level of the Corporate Retention Schedule, to be used for Records Management (Class)" ma:format="Dropdown" ma:internalName="Record_x0020_Class" ma:readOnly="false">
      <xsd:simpleType>
        <xsd:restriction base="dms:Choice">
          <xsd:enumeration value="Select if content is a Record..."/>
          <xsd:enumeration value="01 Legal"/>
          <xsd:enumeration value="02 Financial and Accounting"/>
          <xsd:enumeration value="03 Careers and People"/>
          <xsd:enumeration value="04 Supply Chain"/>
          <xsd:enumeration value="05 Operations - Product/service Delivery to the Customer"/>
          <xsd:enumeration value="06 QHSE"/>
          <xsd:enumeration value="07 Marketing &amp; Sales"/>
          <xsd:enumeration value="08 Research and development, Engineering and Manufacturing"/>
          <xsd:enumeration value="09 Information Technology and Management"/>
          <xsd:enumeration value="10 Communications"/>
          <xsd:enumeration value="11 Corporate Management - Administration"/>
        </xsd:restriction>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3" nillable="true" ma:displayName="Version" ma:internalName="_Vers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57561c-9a37-4f31-8cbd-85b53ad04c4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62558C-C334-46D5-8017-2558180E4065}">
  <ds:schemaRefs>
    <ds:schemaRef ds:uri="http://schemas.microsoft.com/sharepoint/v3/contenttype/forms"/>
  </ds:schemaRefs>
</ds:datastoreItem>
</file>

<file path=customXml/itemProps2.xml><?xml version="1.0" encoding="utf-8"?>
<ds:datastoreItem xmlns:ds="http://schemas.openxmlformats.org/officeDocument/2006/customXml" ds:itemID="{3A549B62-8D67-423E-BEFA-C0BA92489E41}">
  <ds:schemaRefs>
    <ds:schemaRef ds:uri="http://schemas.microsoft.com/office/2006/metadata/properties"/>
    <ds:schemaRef ds:uri="http://schemas.microsoft.com/office/infopath/2007/PartnerControls"/>
    <ds:schemaRef ds:uri="http://schemas.microsoft.com/sharepoint/v3/fields"/>
    <ds:schemaRef ds:uri="90ce5915-e0de-4907-a569-9bd4719c9a87"/>
  </ds:schemaRefs>
</ds:datastoreItem>
</file>

<file path=customXml/itemProps3.xml><?xml version="1.0" encoding="utf-8"?>
<ds:datastoreItem xmlns:ds="http://schemas.openxmlformats.org/officeDocument/2006/customXml" ds:itemID="{86FCA277-3425-4DF3-9F56-3C0F96DC0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ce5915-e0de-4907-a569-9bd4719c9a87"/>
    <ds:schemaRef ds:uri="http://schemas.microsoft.com/sharepoint/v3/fields"/>
    <ds:schemaRef ds:uri="cc57561c-9a37-4f31-8cbd-85b53ad04c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187</TotalTime>
  <Words>384</Words>
  <Application>Microsoft Office PowerPoint</Application>
  <PresentationFormat>宽屏</PresentationFormat>
  <Paragraphs>103</Paragraphs>
  <Slides>12</Slides>
  <Notes>4</Notes>
  <HiddenSlides>0</HiddenSlides>
  <MMClips>0</MMClips>
  <ScaleCrop>false</ScaleCrop>
  <HeadingPairs>
    <vt:vector size="6" baseType="variant">
      <vt:variant>
        <vt:lpstr>已用的字体</vt:lpstr>
      </vt:variant>
      <vt:variant>
        <vt:i4>7</vt:i4>
      </vt:variant>
      <vt:variant>
        <vt:lpstr>主题</vt:lpstr>
      </vt:variant>
      <vt:variant>
        <vt:i4>10</vt:i4>
      </vt:variant>
      <vt:variant>
        <vt:lpstr>幻灯片标题</vt:lpstr>
      </vt:variant>
      <vt:variant>
        <vt:i4>12</vt:i4>
      </vt:variant>
    </vt:vector>
  </HeadingPairs>
  <TitlesOfParts>
    <vt:vector size="29" baseType="lpstr">
      <vt:lpstr>Gill Sans</vt:lpstr>
      <vt:lpstr>DengXian</vt:lpstr>
      <vt:lpstr>黑体</vt:lpstr>
      <vt:lpstr>宋体</vt:lpstr>
      <vt:lpstr>Arial</vt:lpstr>
      <vt:lpstr>Arial Narrow</vt:lpstr>
      <vt:lpstr>Calibri</vt:lpstr>
      <vt:lpstr>1_Technology Organizations</vt:lpstr>
      <vt:lpstr>Windows Theme</vt:lpstr>
      <vt:lpstr>21_white_square</vt:lpstr>
      <vt:lpstr>41_Office Theme</vt:lpstr>
      <vt:lpstr>42_Office Theme</vt:lpstr>
      <vt:lpstr>22_white_square</vt:lpstr>
      <vt:lpstr>23_white_square</vt:lpstr>
      <vt:lpstr>19_white_square</vt:lpstr>
      <vt:lpstr>2_Technology Organizations</vt:lpstr>
      <vt:lpstr>Technology Organizations</vt:lpstr>
      <vt:lpstr>2020 BGC FO  Learning Review– Apr.28.2020</vt:lpstr>
      <vt:lpstr>Agenda</vt:lpstr>
      <vt:lpstr>C# Programming</vt:lpstr>
      <vt:lpstr>Daily Schedule</vt:lpstr>
      <vt:lpstr>Learning the C# Language</vt:lpstr>
      <vt:lpstr>Softwares and extensions usage</vt:lpstr>
      <vt:lpstr>Individual Projects and Testing</vt:lpstr>
      <vt:lpstr>Windows Forms Applications  – case: Employee Health Records System</vt:lpstr>
      <vt:lpstr>Objective</vt:lpstr>
      <vt:lpstr>Employee Health Records System - Requirements</vt:lpstr>
      <vt:lpstr>Employee Health Records System - Solution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Maxwell 2017 Status Update</dc:title>
  <dc:creator>Curtis MOFFAT</dc:creator>
  <cp:lastModifiedBy>Lin LIU</cp:lastModifiedBy>
  <cp:revision>30</cp:revision>
  <cp:lastPrinted>2019-08-20T22:38:16Z</cp:lastPrinted>
  <dcterms:created xsi:type="dcterms:W3CDTF">2010-09-07T16:19:37Z</dcterms:created>
  <dcterms:modified xsi:type="dcterms:W3CDTF">2020-04-26T07:28:51Z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0x0101007E0324A2B08B9247A841AA24B3D2AB29</vt:lpwstr>
  </property>
  <property fmtid="{D5CDD505-2E9C-101B-9397-08002B2CF9AE}" pid="3" name="RightsWATCHMark">
    <vt:lpwstr>8|SCHLUMBERGER-EXT-Public|{00000000-0000-0000-0000-000000000000}</vt:lpwstr>
  </property>
  <property fmtid="{D5CDD505-2E9C-101B-9397-08002B2CF9AE}" pid="4" name="MSIP_Label_585f1f62-8d2b-4457-869c-0a13c6549635_Enabled">
    <vt:lpwstr>True</vt:lpwstr>
  </property>
  <property fmtid="{D5CDD505-2E9C-101B-9397-08002B2CF9AE}" pid="5" name="MSIP_Label_585f1f62-8d2b-4457-869c-0a13c6549635_SiteId">
    <vt:lpwstr>41ff26dc-250f-4b13-8981-739be8610c21</vt:lpwstr>
  </property>
  <property fmtid="{D5CDD505-2E9C-101B-9397-08002B2CF9AE}" pid="6" name="MSIP_Label_585f1f62-8d2b-4457-869c-0a13c6549635_Ref">
    <vt:lpwstr>https://api.informationprotection.azure.com/api/41ff26dc-250f-4b13-8981-739be8610c21</vt:lpwstr>
  </property>
  <property fmtid="{D5CDD505-2E9C-101B-9397-08002B2CF9AE}" pid="7" name="MSIP_Label_585f1f62-8d2b-4457-869c-0a13c6549635_Owner">
    <vt:lpwstr>CMoffat@slb.com</vt:lpwstr>
  </property>
  <property fmtid="{D5CDD505-2E9C-101B-9397-08002B2CF9AE}" pid="8" name="MSIP_Label_585f1f62-8d2b-4457-869c-0a13c6549635_SetDate">
    <vt:lpwstr>2018-07-25T09:16:21.6245232+08:00</vt:lpwstr>
  </property>
  <property fmtid="{D5CDD505-2E9C-101B-9397-08002B2CF9AE}" pid="9" name="MSIP_Label_585f1f62-8d2b-4457-869c-0a13c6549635_Name">
    <vt:lpwstr>Private</vt:lpwstr>
  </property>
  <property fmtid="{D5CDD505-2E9C-101B-9397-08002B2CF9AE}" pid="10" name="MSIP_Label_585f1f62-8d2b-4457-869c-0a13c6549635_Application">
    <vt:lpwstr>Microsoft Azure Information Protection</vt:lpwstr>
  </property>
  <property fmtid="{D5CDD505-2E9C-101B-9397-08002B2CF9AE}" pid="11" name="MSIP_Label_585f1f62-8d2b-4457-869c-0a13c6549635_Extended_MSFT_Method">
    <vt:lpwstr>Automatic</vt:lpwstr>
  </property>
  <property fmtid="{D5CDD505-2E9C-101B-9397-08002B2CF9AE}" pid="12" name="MSIP_Label_8bb759f6-5337-4dc5-b19b-e74b6da11f8f_Enabled">
    <vt:lpwstr>True</vt:lpwstr>
  </property>
  <property fmtid="{D5CDD505-2E9C-101B-9397-08002B2CF9AE}" pid="13" name="MSIP_Label_8bb759f6-5337-4dc5-b19b-e74b6da11f8f_SiteId">
    <vt:lpwstr>41ff26dc-250f-4b13-8981-739be8610c21</vt:lpwstr>
  </property>
  <property fmtid="{D5CDD505-2E9C-101B-9397-08002B2CF9AE}" pid="14" name="MSIP_Label_8bb759f6-5337-4dc5-b19b-e74b6da11f8f_Ref">
    <vt:lpwstr>https://api.informationprotection.azure.com/api/41ff26dc-250f-4b13-8981-739be8610c21</vt:lpwstr>
  </property>
  <property fmtid="{D5CDD505-2E9C-101B-9397-08002B2CF9AE}" pid="15" name="MSIP_Label_8bb759f6-5337-4dc5-b19b-e74b6da11f8f_Owner">
    <vt:lpwstr>CMoffat@slb.com</vt:lpwstr>
  </property>
  <property fmtid="{D5CDD505-2E9C-101B-9397-08002B2CF9AE}" pid="16" name="MSIP_Label_8bb759f6-5337-4dc5-b19b-e74b6da11f8f_SetDate">
    <vt:lpwstr>2018-07-25T09:16:21.6245232+08:00</vt:lpwstr>
  </property>
  <property fmtid="{D5CDD505-2E9C-101B-9397-08002B2CF9AE}" pid="17" name="MSIP_Label_8bb759f6-5337-4dc5-b19b-e74b6da11f8f_Name">
    <vt:lpwstr>Internal</vt:lpwstr>
  </property>
  <property fmtid="{D5CDD505-2E9C-101B-9397-08002B2CF9AE}" pid="18" name="MSIP_Label_8bb759f6-5337-4dc5-b19b-e74b6da11f8f_Application">
    <vt:lpwstr>Microsoft Azure Information Protection</vt:lpwstr>
  </property>
  <property fmtid="{D5CDD505-2E9C-101B-9397-08002B2CF9AE}" pid="19" name="MSIP_Label_8bb759f6-5337-4dc5-b19b-e74b6da11f8f_Parent">
    <vt:lpwstr>585f1f62-8d2b-4457-869c-0a13c6549635</vt:lpwstr>
  </property>
  <property fmtid="{D5CDD505-2E9C-101B-9397-08002B2CF9AE}" pid="20" name="MSIP_Label_8bb759f6-5337-4dc5-b19b-e74b6da11f8f_Extended_MSFT_Method">
    <vt:lpwstr>Automatic</vt:lpwstr>
  </property>
  <property fmtid="{D5CDD505-2E9C-101B-9397-08002B2CF9AE}" pid="21" name="Sensitivity">
    <vt:lpwstr>Private Internal</vt:lpwstr>
  </property>
  <property fmtid="{D5CDD505-2E9C-101B-9397-08002B2CF9AE}" pid="22" name="Order">
    <vt:r8>23200</vt:r8>
  </property>
  <property fmtid="{D5CDD505-2E9C-101B-9397-08002B2CF9AE}" pid="23" name="xd_ProgID">
    <vt:lpwstr/>
  </property>
  <property fmtid="{D5CDD505-2E9C-101B-9397-08002B2CF9AE}" pid="24" name="TemplateUrl">
    <vt:lpwstr/>
  </property>
  <property fmtid="{D5CDD505-2E9C-101B-9397-08002B2CF9AE}" pid="25" name="_CopySource">
    <vt:lpwstr>https://slb001.sharepoint.com/sites/mwfwkteam/Maxwell2020/Shared Documents/Coordination Meetings/MaxwellCoordinationMeeting_20190508.pptx</vt:lpwstr>
  </property>
</Properties>
</file>